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76" r:id="rId12"/>
    <p:sldId id="267" r:id="rId13"/>
    <p:sldId id="268" r:id="rId14"/>
    <p:sldId id="270" r:id="rId15"/>
    <p:sldId id="271" r:id="rId16"/>
    <p:sldId id="272" r:id="rId17"/>
    <p:sldId id="273" r:id="rId18"/>
    <p:sldId id="278" r:id="rId19"/>
    <p:sldId id="279" r:id="rId20"/>
    <p:sldId id="275" r:id="rId21"/>
    <p:sldId id="274" r:id="rId22"/>
  </p:sldIdLst>
  <p:sldSz cx="18288000" cy="10287000"/>
  <p:notesSz cx="6858000" cy="9144000"/>
  <p:embeddedFontLst>
    <p:embeddedFont>
      <p:font typeface="MV Boli" panose="02000500030200090000" pitchFamily="2" charset="0"/>
      <p:regular r:id="rId23"/>
    </p:embeddedFont>
    <p:embeddedFont>
      <p:font typeface="Roboto" panose="02000000000000000000" pitchFamily="2" charset="0"/>
      <p:regular r:id="rId24"/>
      <p:bold r:id="rId25"/>
    </p:embeddedFont>
    <p:embeddedFont>
      <p:font typeface="Roboto Slab" pitchFamily="2" charset="0"/>
      <p:regular r:id="rId26"/>
      <p:bold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889" autoAdjust="0"/>
    <p:restoredTop sz="94622" autoAdjust="0"/>
  </p:normalViewPr>
  <p:slideViewPr>
    <p:cSldViewPr>
      <p:cViewPr>
        <p:scale>
          <a:sx n="33" d="100"/>
          <a:sy n="33" d="100"/>
        </p:scale>
        <p:origin x="2309" y="6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1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3" Type="http://schemas.openxmlformats.org/officeDocument/2006/relationships/hyperlink" Target="https://www.figma.com/proto/uGPJazEZUJpYQFO0gsClBt/Untitled?node-id=0-1&amp;t=YgFqA5mavSAV6tMJ-1" TargetMode="External"/><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 Id="rId5" Type="http://schemas.openxmlformats.org/officeDocument/2006/relationships/image" Target="../media/image45.png"/><Relationship Id="rId4" Type="http://schemas.openxmlformats.org/officeDocument/2006/relationships/image" Target="../media/image44.png"/></Relationships>
</file>

<file path=ppt/slides/_rels/slide1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 Id="rId5" Type="http://schemas.openxmlformats.org/officeDocument/2006/relationships/image" Target="../media/image49.png"/><Relationship Id="rId4" Type="http://schemas.openxmlformats.org/officeDocument/2006/relationships/image" Target="../media/image48.png"/></Relationships>
</file>

<file path=ppt/slides/_rels/slide1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026" name="Picture 2" descr="Illustration Vector Graphic of Aesthetic Background Template with Subtle  Pastel Colors and Nature Motifs. 27231618 Vector Art at Vecteezy">
            <a:extLst>
              <a:ext uri="{FF2B5EF4-FFF2-40B4-BE49-F238E27FC236}">
                <a16:creationId xmlns:a16="http://schemas.microsoft.com/office/drawing/2014/main" id="{EBF89FE9-9AF7-2A89-DDE0-36276302CD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145"/>
            <a:ext cx="18288000" cy="1028085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8"/>
          <p:cNvSpPr txBox="1"/>
          <p:nvPr/>
        </p:nvSpPr>
        <p:spPr>
          <a:xfrm>
            <a:off x="4421237" y="4229100"/>
            <a:ext cx="9445526" cy="1482778"/>
          </a:xfrm>
          <a:prstGeom prst="rect">
            <a:avLst/>
          </a:prstGeom>
        </p:spPr>
        <p:txBody>
          <a:bodyPr lIns="0" tIns="0" rIns="0" bIns="0" rtlCol="0" anchor="t">
            <a:spAutoFit/>
          </a:bodyPr>
          <a:lstStyle/>
          <a:p>
            <a:pPr algn="ctr">
              <a:lnSpc>
                <a:spcPts val="6062"/>
              </a:lnSpc>
            </a:pPr>
            <a:r>
              <a:rPr lang="en-US" sz="6600" dirty="0" err="1">
                <a:solidFill>
                  <a:schemeClr val="tx2"/>
                </a:solidFill>
                <a:latin typeface="MV Boli" panose="02000500030200090000" pitchFamily="2" charset="0"/>
                <a:ea typeface="Roboto Slab"/>
                <a:cs typeface="MV Boli" panose="02000500030200090000" pitchFamily="2" charset="0"/>
                <a:sym typeface="Roboto Slab"/>
              </a:rPr>
              <a:t>DriftO</a:t>
            </a:r>
            <a:r>
              <a:rPr lang="en-US" sz="6600" dirty="0">
                <a:solidFill>
                  <a:schemeClr val="tx2"/>
                </a:solidFill>
                <a:latin typeface="Roboto Slab"/>
                <a:ea typeface="Roboto Slab"/>
                <a:cs typeface="Roboto Slab"/>
                <a:sym typeface="Roboto Slab"/>
              </a:rPr>
              <a:t> </a:t>
            </a:r>
          </a:p>
          <a:p>
            <a:pPr algn="ctr">
              <a:lnSpc>
                <a:spcPts val="6062"/>
              </a:lnSpc>
            </a:pPr>
            <a:r>
              <a:rPr lang="en-US" sz="3600" dirty="0">
                <a:solidFill>
                  <a:schemeClr val="tx2"/>
                </a:solidFill>
                <a:latin typeface="Roboto Slab"/>
                <a:ea typeface="Roboto Slab"/>
                <a:cs typeface="Roboto Slab"/>
                <a:sym typeface="Roboto Slab"/>
              </a:rPr>
              <a:t>Spontaneous Adventure Generator</a:t>
            </a:r>
          </a:p>
        </p:txBody>
      </p:sp>
      <p:sp>
        <p:nvSpPr>
          <p:cNvPr id="13" name="TextBox 9"/>
          <p:cNvSpPr txBox="1"/>
          <p:nvPr/>
        </p:nvSpPr>
        <p:spPr>
          <a:xfrm>
            <a:off x="6019800" y="6057900"/>
            <a:ext cx="6972300" cy="375103"/>
          </a:xfrm>
          <a:prstGeom prst="rect">
            <a:avLst/>
          </a:prstGeom>
        </p:spPr>
        <p:txBody>
          <a:bodyPr wrap="square" lIns="0" tIns="0" rIns="0" bIns="0" rtlCol="0" anchor="t">
            <a:spAutoFit/>
          </a:bodyPr>
          <a:lstStyle/>
          <a:p>
            <a:pPr algn="l">
              <a:lnSpc>
                <a:spcPts val="3125"/>
              </a:lnSpc>
            </a:pPr>
            <a:r>
              <a:rPr lang="en-US" sz="2400" dirty="0">
                <a:solidFill>
                  <a:schemeClr val="accent1">
                    <a:lumMod val="50000"/>
                  </a:schemeClr>
                </a:solidFill>
                <a:latin typeface="Roboto"/>
                <a:ea typeface="Roboto"/>
                <a:cs typeface="Roboto"/>
                <a:sym typeface="Roboto"/>
              </a:rPr>
              <a:t>Mood-based discovery for spontaneous travelers.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E3C9697F-F70B-A508-8EE8-C2434BF44C81}"/>
              </a:ext>
            </a:extLst>
          </p:cNvPr>
          <p:cNvSpPr/>
          <p:nvPr/>
        </p:nvSpPr>
        <p:spPr>
          <a:xfrm>
            <a:off x="4782534" y="7121874"/>
            <a:ext cx="3680474" cy="195047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16" name="Rectangle 15">
            <a:extLst>
              <a:ext uri="{FF2B5EF4-FFF2-40B4-BE49-F238E27FC236}">
                <a16:creationId xmlns:a16="http://schemas.microsoft.com/office/drawing/2014/main" id="{08DF36F0-E589-C492-9DA8-03724F0002B1}"/>
              </a:ext>
            </a:extLst>
          </p:cNvPr>
          <p:cNvSpPr/>
          <p:nvPr/>
        </p:nvSpPr>
        <p:spPr>
          <a:xfrm>
            <a:off x="0" y="0"/>
            <a:ext cx="4001137" cy="10287000"/>
          </a:xfrm>
          <a:prstGeom prst="rect">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200" dirty="0">
                <a:solidFill>
                  <a:srgbClr val="76B9FF"/>
                </a:solidFill>
                <a:latin typeface="Roboto Slab"/>
                <a:ea typeface="Roboto Slab"/>
                <a:cs typeface="Roboto Slab"/>
                <a:sym typeface="Roboto Slab"/>
              </a:rPr>
              <a:t>Persona</a:t>
            </a:r>
          </a:p>
          <a:p>
            <a:pPr algn="ctr"/>
            <a:endParaRPr lang="en-IN" sz="7200" dirty="0"/>
          </a:p>
        </p:txBody>
      </p:sp>
      <p:sp>
        <p:nvSpPr>
          <p:cNvPr id="17" name="Rectangle: Rounded Corners 16">
            <a:extLst>
              <a:ext uri="{FF2B5EF4-FFF2-40B4-BE49-F238E27FC236}">
                <a16:creationId xmlns:a16="http://schemas.microsoft.com/office/drawing/2014/main" id="{AB61427D-7281-C20B-4B7C-264146077CEF}"/>
              </a:ext>
            </a:extLst>
          </p:cNvPr>
          <p:cNvSpPr/>
          <p:nvPr/>
        </p:nvSpPr>
        <p:spPr>
          <a:xfrm>
            <a:off x="4451072" y="347068"/>
            <a:ext cx="4343400" cy="94488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"I follow my mood, not a map. I just want to escape, feel something, and discover places that match me."</a:t>
            </a:r>
            <a:endParaRPr lang="en-IN" dirty="0"/>
          </a:p>
        </p:txBody>
      </p:sp>
      <p:pic>
        <p:nvPicPr>
          <p:cNvPr id="24" name="Picture 23">
            <a:extLst>
              <a:ext uri="{FF2B5EF4-FFF2-40B4-BE49-F238E27FC236}">
                <a16:creationId xmlns:a16="http://schemas.microsoft.com/office/drawing/2014/main" id="{27F4043E-5326-A34A-2D48-52DC408BAD1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13997" y="1082445"/>
            <a:ext cx="3017549" cy="2882652"/>
          </a:xfrm>
          <a:prstGeom prst="ellipse">
            <a:avLst/>
          </a:prstGeom>
          <a:ln>
            <a:noFill/>
          </a:ln>
          <a:effectLst>
            <a:softEdge rad="112500"/>
          </a:effectLst>
        </p:spPr>
      </p:pic>
      <p:sp>
        <p:nvSpPr>
          <p:cNvPr id="25" name="TextBox 9"/>
          <p:cNvSpPr txBox="1"/>
          <p:nvPr/>
        </p:nvSpPr>
        <p:spPr>
          <a:xfrm>
            <a:off x="6161925" y="4482210"/>
            <a:ext cx="921692" cy="360291"/>
          </a:xfrm>
          <a:prstGeom prst="rect">
            <a:avLst/>
          </a:prstGeom>
        </p:spPr>
        <p:txBody>
          <a:bodyPr wrap="square" lIns="0" tIns="0" rIns="0" bIns="0" rtlCol="0" anchor="t">
            <a:spAutoFit/>
          </a:bodyPr>
          <a:lstStyle/>
          <a:p>
            <a:pPr marL="146099" lvl="1">
              <a:lnSpc>
                <a:spcPts val="3125"/>
              </a:lnSpc>
            </a:pPr>
            <a:r>
              <a:rPr lang="en-US" sz="1937" dirty="0">
                <a:solidFill>
                  <a:srgbClr val="D6E5EF"/>
                </a:solidFill>
                <a:latin typeface="Roboto"/>
                <a:ea typeface="Roboto"/>
                <a:cs typeface="Roboto"/>
                <a:sym typeface="Roboto"/>
              </a:rPr>
              <a:t>28 yrs</a:t>
            </a:r>
          </a:p>
        </p:txBody>
      </p:sp>
      <p:sp>
        <p:nvSpPr>
          <p:cNvPr id="26" name="TextBox 9">
            <a:extLst>
              <a:ext uri="{FF2B5EF4-FFF2-40B4-BE49-F238E27FC236}">
                <a16:creationId xmlns:a16="http://schemas.microsoft.com/office/drawing/2014/main" id="{1730BE99-037C-7018-E797-2C4774EA27A1}"/>
              </a:ext>
            </a:extLst>
          </p:cNvPr>
          <p:cNvSpPr txBox="1"/>
          <p:nvPr/>
        </p:nvSpPr>
        <p:spPr>
          <a:xfrm>
            <a:off x="5896143" y="4061792"/>
            <a:ext cx="1905000" cy="426014"/>
          </a:xfrm>
          <a:prstGeom prst="rect">
            <a:avLst/>
          </a:prstGeom>
        </p:spPr>
        <p:txBody>
          <a:bodyPr wrap="square" lIns="0" tIns="0" rIns="0" bIns="0" rtlCol="0" anchor="t">
            <a:spAutoFit/>
          </a:bodyPr>
          <a:lstStyle/>
          <a:p>
            <a:pPr marL="146099" lvl="1">
              <a:lnSpc>
                <a:spcPts val="3125"/>
              </a:lnSpc>
            </a:pPr>
            <a:r>
              <a:rPr lang="en-US" sz="4000" dirty="0">
                <a:solidFill>
                  <a:schemeClr val="bg1"/>
                </a:solidFill>
                <a:latin typeface="Roboto Slab"/>
                <a:ea typeface="Roboto Slab"/>
                <a:cs typeface="Roboto Slab"/>
                <a:sym typeface="Roboto Slab"/>
              </a:rPr>
              <a:t>Alex</a:t>
            </a:r>
            <a:endParaRPr lang="en-US" sz="4000" dirty="0">
              <a:solidFill>
                <a:schemeClr val="bg1"/>
              </a:solidFill>
              <a:latin typeface="Roboto"/>
              <a:ea typeface="Roboto"/>
              <a:cs typeface="Roboto"/>
              <a:sym typeface="Roboto"/>
            </a:endParaRPr>
          </a:p>
        </p:txBody>
      </p:sp>
      <p:sp>
        <p:nvSpPr>
          <p:cNvPr id="30" name="Rectangle 29">
            <a:extLst>
              <a:ext uri="{FF2B5EF4-FFF2-40B4-BE49-F238E27FC236}">
                <a16:creationId xmlns:a16="http://schemas.microsoft.com/office/drawing/2014/main" id="{18A41662-633D-1BDF-0333-D546FB6CB8B5}"/>
              </a:ext>
            </a:extLst>
          </p:cNvPr>
          <p:cNvSpPr/>
          <p:nvPr/>
        </p:nvSpPr>
        <p:spPr>
          <a:xfrm>
            <a:off x="5644643" y="4440999"/>
            <a:ext cx="2156500" cy="4571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Rounded Corners 31">
            <a:extLst>
              <a:ext uri="{FF2B5EF4-FFF2-40B4-BE49-F238E27FC236}">
                <a16:creationId xmlns:a16="http://schemas.microsoft.com/office/drawing/2014/main" id="{87D5E6FA-9791-567E-9FC3-698AD80C9E52}"/>
              </a:ext>
            </a:extLst>
          </p:cNvPr>
          <p:cNvSpPr/>
          <p:nvPr/>
        </p:nvSpPr>
        <p:spPr>
          <a:xfrm>
            <a:off x="4664063" y="6321905"/>
            <a:ext cx="3917415" cy="2831078"/>
          </a:xfrm>
          <a:prstGeom prst="roundRect">
            <a:avLst/>
          </a:prstGeom>
          <a:solidFill>
            <a:schemeClr val="accent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46099" lvl="1">
              <a:lnSpc>
                <a:spcPts val="3125"/>
              </a:lnSpc>
            </a:pPr>
            <a:endParaRPr lang="en-US" sz="1937" b="1" dirty="0">
              <a:solidFill>
                <a:schemeClr val="bg1"/>
              </a:solidFill>
              <a:latin typeface="Roboto"/>
              <a:ea typeface="Roboto"/>
              <a:cs typeface="Roboto"/>
              <a:sym typeface="Roboto"/>
            </a:endParaRPr>
          </a:p>
          <a:p>
            <a:pPr marL="146099" lvl="1">
              <a:lnSpc>
                <a:spcPts val="3125"/>
              </a:lnSpc>
            </a:pPr>
            <a:r>
              <a:rPr lang="en-US" sz="1937" b="1" dirty="0">
                <a:solidFill>
                  <a:schemeClr val="bg1"/>
                </a:solidFill>
                <a:latin typeface="Roboto"/>
                <a:ea typeface="Roboto"/>
                <a:cs typeface="Roboto"/>
                <a:sym typeface="Roboto"/>
              </a:rPr>
              <a:t>Status</a:t>
            </a:r>
            <a:r>
              <a:rPr lang="en-US" sz="1937" dirty="0">
                <a:solidFill>
                  <a:schemeClr val="bg1"/>
                </a:solidFill>
                <a:latin typeface="Roboto"/>
                <a:ea typeface="Roboto"/>
                <a:cs typeface="Roboto"/>
                <a:sym typeface="Roboto"/>
              </a:rPr>
              <a:t>: Single</a:t>
            </a:r>
          </a:p>
          <a:p>
            <a:pPr marL="146099" lvl="1">
              <a:lnSpc>
                <a:spcPts val="3125"/>
              </a:lnSpc>
            </a:pPr>
            <a:r>
              <a:rPr lang="en-US" sz="1937" b="1" dirty="0">
                <a:solidFill>
                  <a:schemeClr val="bg1"/>
                </a:solidFill>
                <a:latin typeface="Roboto"/>
                <a:ea typeface="Roboto"/>
                <a:cs typeface="Roboto"/>
                <a:sym typeface="Roboto"/>
              </a:rPr>
              <a:t>Occupation</a:t>
            </a:r>
            <a:r>
              <a:rPr lang="en-US" sz="1937" dirty="0">
                <a:solidFill>
                  <a:schemeClr val="bg1"/>
                </a:solidFill>
                <a:latin typeface="Roboto"/>
                <a:ea typeface="Roboto"/>
                <a:cs typeface="Roboto"/>
                <a:sym typeface="Roboto"/>
              </a:rPr>
              <a:t>: Graphic Designer</a:t>
            </a:r>
          </a:p>
          <a:p>
            <a:pPr marL="146099" lvl="1">
              <a:lnSpc>
                <a:spcPts val="3125"/>
              </a:lnSpc>
            </a:pPr>
            <a:r>
              <a:rPr lang="en-US" sz="1937" b="1" dirty="0">
                <a:solidFill>
                  <a:schemeClr val="bg1"/>
                </a:solidFill>
                <a:latin typeface="Roboto"/>
                <a:ea typeface="Roboto"/>
                <a:cs typeface="Roboto"/>
                <a:sym typeface="Roboto"/>
              </a:rPr>
              <a:t>Activity</a:t>
            </a:r>
            <a:r>
              <a:rPr lang="en-US" sz="1937" dirty="0">
                <a:solidFill>
                  <a:schemeClr val="bg1"/>
                </a:solidFill>
                <a:latin typeface="Roboto"/>
                <a:ea typeface="Roboto"/>
                <a:cs typeface="Roboto"/>
                <a:sym typeface="Roboto"/>
              </a:rPr>
              <a:t>: Anxiety Management</a:t>
            </a:r>
          </a:p>
          <a:p>
            <a:pPr marL="146099" lvl="1">
              <a:lnSpc>
                <a:spcPts val="3125"/>
              </a:lnSpc>
            </a:pPr>
            <a:r>
              <a:rPr lang="en-US" sz="1937" b="1" dirty="0">
                <a:solidFill>
                  <a:schemeClr val="bg1"/>
                </a:solidFill>
                <a:latin typeface="Roboto"/>
                <a:ea typeface="Roboto"/>
                <a:cs typeface="Roboto"/>
                <a:sym typeface="Roboto"/>
              </a:rPr>
              <a:t>Location</a:t>
            </a:r>
            <a:r>
              <a:rPr lang="en-US" sz="1937" dirty="0">
                <a:solidFill>
                  <a:schemeClr val="bg1"/>
                </a:solidFill>
                <a:latin typeface="Roboto"/>
                <a:ea typeface="Roboto"/>
                <a:cs typeface="Roboto"/>
                <a:sym typeface="Roboto"/>
              </a:rPr>
              <a:t>: Mumba, India</a:t>
            </a:r>
          </a:p>
          <a:p>
            <a:pPr marL="146099" lvl="1">
              <a:lnSpc>
                <a:spcPts val="3125"/>
              </a:lnSpc>
            </a:pPr>
            <a:r>
              <a:rPr lang="en-US" sz="1937" b="1" dirty="0">
                <a:solidFill>
                  <a:schemeClr val="bg1"/>
                </a:solidFill>
                <a:latin typeface="Roboto"/>
                <a:ea typeface="Roboto"/>
                <a:cs typeface="Roboto"/>
                <a:sym typeface="Roboto"/>
              </a:rPr>
              <a:t>Tech</a:t>
            </a:r>
            <a:r>
              <a:rPr lang="en-US" sz="1937" dirty="0">
                <a:solidFill>
                  <a:schemeClr val="bg1"/>
                </a:solidFill>
                <a:latin typeface="Roboto"/>
                <a:ea typeface="Roboto"/>
                <a:cs typeface="Roboto"/>
                <a:sym typeface="Roboto"/>
              </a:rPr>
              <a:t> </a:t>
            </a:r>
            <a:r>
              <a:rPr lang="en-US" sz="1937" b="1" dirty="0">
                <a:solidFill>
                  <a:schemeClr val="bg1"/>
                </a:solidFill>
                <a:latin typeface="Roboto"/>
                <a:ea typeface="Roboto"/>
                <a:cs typeface="Roboto"/>
                <a:sym typeface="Roboto"/>
              </a:rPr>
              <a:t>Comfort</a:t>
            </a:r>
            <a:r>
              <a:rPr lang="en-US" sz="1937" dirty="0">
                <a:solidFill>
                  <a:schemeClr val="bg1"/>
                </a:solidFill>
                <a:latin typeface="Roboto"/>
                <a:ea typeface="Roboto"/>
                <a:cs typeface="Roboto"/>
                <a:sym typeface="Roboto"/>
              </a:rPr>
              <a:t>: High</a:t>
            </a:r>
          </a:p>
          <a:p>
            <a:pPr algn="ctr"/>
            <a:endParaRPr lang="en-IN" dirty="0">
              <a:solidFill>
                <a:schemeClr val="bg1"/>
              </a:solidFill>
            </a:endParaRPr>
          </a:p>
        </p:txBody>
      </p:sp>
      <p:sp>
        <p:nvSpPr>
          <p:cNvPr id="34" name="Rectangle: Rounded Corners 33">
            <a:extLst>
              <a:ext uri="{FF2B5EF4-FFF2-40B4-BE49-F238E27FC236}">
                <a16:creationId xmlns:a16="http://schemas.microsoft.com/office/drawing/2014/main" id="{D8C42AFD-B355-0E6C-F40F-8404BCE8E47C}"/>
              </a:ext>
            </a:extLst>
          </p:cNvPr>
          <p:cNvSpPr/>
          <p:nvPr/>
        </p:nvSpPr>
        <p:spPr>
          <a:xfrm>
            <a:off x="8931641" y="491132"/>
            <a:ext cx="4905287" cy="3622211"/>
          </a:xfrm>
          <a:prstGeom prst="roundRect">
            <a:avLst/>
          </a:prstGeom>
          <a:solidFill>
            <a:schemeClr val="bg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46099" lvl="1">
              <a:lnSpc>
                <a:spcPts val="3125"/>
              </a:lnSpc>
            </a:pPr>
            <a:r>
              <a:rPr lang="en-IN" sz="2000" b="1" dirty="0">
                <a:solidFill>
                  <a:schemeClr val="tx1"/>
                </a:solidFill>
              </a:rPr>
              <a:t>Bio</a:t>
            </a:r>
            <a:endParaRPr lang="en-US" sz="2000" b="1" dirty="0">
              <a:solidFill>
                <a:schemeClr val="tx1"/>
              </a:solidFill>
            </a:endParaRPr>
          </a:p>
          <a:p>
            <a:pPr marL="146099" lvl="1">
              <a:lnSpc>
                <a:spcPts val="3125"/>
              </a:lnSpc>
            </a:pPr>
            <a:r>
              <a:rPr lang="en-US" sz="2000" dirty="0">
                <a:solidFill>
                  <a:schemeClr val="tx1"/>
                </a:solidFill>
              </a:rPr>
              <a:t>Alex is a 28-year-old student with a restless spirit and a craving for emotional freedom. She’s always looking for something refreshing a quiet café, a walkable sunset point, or a hidden art corner. Rhea doesn’t plan her days in advance; she lets her mood guide her movement.</a:t>
            </a:r>
            <a:endParaRPr lang="en-IN" dirty="0">
              <a:solidFill>
                <a:schemeClr val="tx1"/>
              </a:solidFill>
            </a:endParaRPr>
          </a:p>
        </p:txBody>
      </p:sp>
      <p:sp>
        <p:nvSpPr>
          <p:cNvPr id="35" name="Rectangle: Rounded Corners 34">
            <a:extLst>
              <a:ext uri="{FF2B5EF4-FFF2-40B4-BE49-F238E27FC236}">
                <a16:creationId xmlns:a16="http://schemas.microsoft.com/office/drawing/2014/main" id="{10FA2E35-68D2-2BCF-E55C-0D1E3D20B03B}"/>
              </a:ext>
            </a:extLst>
          </p:cNvPr>
          <p:cNvSpPr/>
          <p:nvPr/>
        </p:nvSpPr>
        <p:spPr>
          <a:xfrm>
            <a:off x="13677772" y="7563612"/>
            <a:ext cx="4343400" cy="2232255"/>
          </a:xfrm>
          <a:prstGeom prst="roundRect">
            <a:avLst/>
          </a:prstGeom>
          <a:solidFill>
            <a:schemeClr val="bg1">
              <a:lumMod val="75000"/>
            </a:schemeClr>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Triggers</a:t>
            </a:r>
          </a:p>
          <a:p>
            <a:r>
              <a:rPr lang="en-US" dirty="0">
                <a:solidFill>
                  <a:schemeClr val="tx1"/>
                </a:solidFill>
              </a:rPr>
              <a:t>Feeling stuck in one place</a:t>
            </a:r>
          </a:p>
          <a:p>
            <a:r>
              <a:rPr lang="en-US" dirty="0">
                <a:solidFill>
                  <a:schemeClr val="tx1"/>
                </a:solidFill>
              </a:rPr>
              <a:t>Friends canceling plans last minute</a:t>
            </a:r>
          </a:p>
          <a:p>
            <a:r>
              <a:rPr lang="en-US" dirty="0">
                <a:solidFill>
                  <a:schemeClr val="tx1"/>
                </a:solidFill>
              </a:rPr>
              <a:t>Seeing café/street reel on Instagram</a:t>
            </a:r>
          </a:p>
          <a:p>
            <a:r>
              <a:rPr lang="en-US" dirty="0">
                <a:solidFill>
                  <a:schemeClr val="tx1"/>
                </a:solidFill>
              </a:rPr>
              <a:t>Craving “me-time” without noise or pressure</a:t>
            </a:r>
          </a:p>
        </p:txBody>
      </p:sp>
      <p:sp>
        <p:nvSpPr>
          <p:cNvPr id="36" name="Rectangle: Rounded Corners 35">
            <a:extLst>
              <a:ext uri="{FF2B5EF4-FFF2-40B4-BE49-F238E27FC236}">
                <a16:creationId xmlns:a16="http://schemas.microsoft.com/office/drawing/2014/main" id="{5F18C3DD-2DC2-54A4-2404-30D20CCA87FE}"/>
              </a:ext>
            </a:extLst>
          </p:cNvPr>
          <p:cNvSpPr/>
          <p:nvPr/>
        </p:nvSpPr>
        <p:spPr>
          <a:xfrm>
            <a:off x="14296222" y="4441000"/>
            <a:ext cx="3610778" cy="2794954"/>
          </a:xfrm>
          <a:prstGeom prst="roundRect">
            <a:avLst/>
          </a:prstGeom>
          <a:solidFill>
            <a:schemeClr val="bg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Frustrations</a:t>
            </a:r>
          </a:p>
          <a:p>
            <a:pPr marL="285750" indent="-285750">
              <a:buFont typeface="Arial" panose="020B0604020202020204" pitchFamily="34" charset="0"/>
              <a:buChar char="•"/>
            </a:pPr>
            <a:r>
              <a:rPr lang="en-US" dirty="0">
                <a:solidFill>
                  <a:schemeClr val="tx1"/>
                </a:solidFill>
              </a:rPr>
              <a:t>Overwhelmed by too many choices on Google/Instagram</a:t>
            </a:r>
          </a:p>
          <a:p>
            <a:pPr marL="285750" indent="-285750">
              <a:buFont typeface="Arial" panose="020B0604020202020204" pitchFamily="34" charset="0"/>
              <a:buChar char="•"/>
            </a:pPr>
            <a:r>
              <a:rPr lang="en-US" dirty="0">
                <a:solidFill>
                  <a:schemeClr val="tx1"/>
                </a:solidFill>
              </a:rPr>
              <a:t>Finds travel planning mentally draining</a:t>
            </a:r>
          </a:p>
          <a:p>
            <a:pPr marL="285750" indent="-285750">
              <a:buFont typeface="Arial" panose="020B0604020202020204" pitchFamily="34" charset="0"/>
              <a:buChar char="•"/>
            </a:pPr>
            <a:r>
              <a:rPr lang="en-US" dirty="0">
                <a:solidFill>
                  <a:schemeClr val="tx1"/>
                </a:solidFill>
              </a:rPr>
              <a:t>Gets bored when she stays indoors too long</a:t>
            </a:r>
          </a:p>
          <a:p>
            <a:pPr marL="285750" indent="-285750">
              <a:buFont typeface="Arial" panose="020B0604020202020204" pitchFamily="34" charset="0"/>
              <a:buChar char="•"/>
            </a:pPr>
            <a:r>
              <a:rPr lang="en-US" dirty="0">
                <a:solidFill>
                  <a:schemeClr val="tx1"/>
                </a:solidFill>
              </a:rPr>
              <a:t>Tourist spots feel overhyped, underwhelming</a:t>
            </a:r>
          </a:p>
        </p:txBody>
      </p:sp>
      <p:sp>
        <p:nvSpPr>
          <p:cNvPr id="37" name="Rectangle: Rounded Corners 36">
            <a:extLst>
              <a:ext uri="{FF2B5EF4-FFF2-40B4-BE49-F238E27FC236}">
                <a16:creationId xmlns:a16="http://schemas.microsoft.com/office/drawing/2014/main" id="{CB142987-D0B8-FACE-11DC-3A46E1E8542E}"/>
              </a:ext>
            </a:extLst>
          </p:cNvPr>
          <p:cNvSpPr/>
          <p:nvPr/>
        </p:nvSpPr>
        <p:spPr>
          <a:xfrm>
            <a:off x="9007463" y="4482210"/>
            <a:ext cx="4829466" cy="2753744"/>
          </a:xfrm>
          <a:prstGeom prst="roundRect">
            <a:avLst/>
          </a:prstGeom>
          <a:solidFill>
            <a:schemeClr val="bg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Goals</a:t>
            </a:r>
          </a:p>
          <a:p>
            <a:pPr marL="285750" indent="-285750">
              <a:buFont typeface="Arial" panose="020B0604020202020204" pitchFamily="34" charset="0"/>
              <a:buChar char="•"/>
            </a:pPr>
            <a:r>
              <a:rPr lang="en-US" dirty="0">
                <a:solidFill>
                  <a:schemeClr val="tx1"/>
                </a:solidFill>
              </a:rPr>
              <a:t>Escape routine without overplanning</a:t>
            </a:r>
          </a:p>
          <a:p>
            <a:pPr marL="285750" indent="-285750">
              <a:buFont typeface="Arial" panose="020B0604020202020204" pitchFamily="34" charset="0"/>
              <a:buChar char="•"/>
            </a:pPr>
            <a:r>
              <a:rPr lang="en-US" dirty="0">
                <a:solidFill>
                  <a:schemeClr val="tx1"/>
                </a:solidFill>
              </a:rPr>
              <a:t>Discover low-budget, emotionally fulfilling adventures</a:t>
            </a:r>
          </a:p>
          <a:p>
            <a:pPr marL="285750" indent="-285750">
              <a:buFont typeface="Arial" panose="020B0604020202020204" pitchFamily="34" charset="0"/>
              <a:buChar char="•"/>
            </a:pPr>
            <a:r>
              <a:rPr lang="en-US" dirty="0">
                <a:solidFill>
                  <a:schemeClr val="tx1"/>
                </a:solidFill>
              </a:rPr>
              <a:t>Share aesthetically pleasing, meaningful moments</a:t>
            </a:r>
          </a:p>
          <a:p>
            <a:pPr marL="285750" indent="-285750">
              <a:buFont typeface="Arial" panose="020B0604020202020204" pitchFamily="34" charset="0"/>
              <a:buChar char="•"/>
            </a:pPr>
            <a:r>
              <a:rPr lang="en-US" dirty="0">
                <a:solidFill>
                  <a:schemeClr val="tx1"/>
                </a:solidFill>
              </a:rPr>
              <a:t>Feel present and emotionally refreshed during downtime</a:t>
            </a:r>
          </a:p>
        </p:txBody>
      </p:sp>
      <p:sp>
        <p:nvSpPr>
          <p:cNvPr id="38" name="Rectangle: Rounded Corners 37">
            <a:extLst>
              <a:ext uri="{FF2B5EF4-FFF2-40B4-BE49-F238E27FC236}">
                <a16:creationId xmlns:a16="http://schemas.microsoft.com/office/drawing/2014/main" id="{E17FB031-744D-87C5-3843-E1A1CF26E443}"/>
              </a:ext>
            </a:extLst>
          </p:cNvPr>
          <p:cNvSpPr/>
          <p:nvPr/>
        </p:nvSpPr>
        <p:spPr>
          <a:xfrm>
            <a:off x="14296222" y="491133"/>
            <a:ext cx="3532484" cy="3622210"/>
          </a:xfrm>
          <a:prstGeom prst="roundRect">
            <a:avLst/>
          </a:prstGeom>
          <a:solidFill>
            <a:schemeClr val="bg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Coping Style</a:t>
            </a:r>
          </a:p>
          <a:p>
            <a:pPr marL="285750" indent="-285750">
              <a:buFont typeface="Arial" panose="020B0604020202020204" pitchFamily="34" charset="0"/>
              <a:buChar char="•"/>
            </a:pPr>
            <a:r>
              <a:rPr lang="en-US" dirty="0">
                <a:solidFill>
                  <a:schemeClr val="tx1"/>
                </a:solidFill>
              </a:rPr>
              <a:t>Journals or scrolls music playlists when bored</a:t>
            </a:r>
          </a:p>
          <a:p>
            <a:pPr marL="285750" indent="-285750">
              <a:buFont typeface="Arial" panose="020B0604020202020204" pitchFamily="34" charset="0"/>
              <a:buChar char="•"/>
            </a:pPr>
            <a:r>
              <a:rPr lang="en-US" dirty="0">
                <a:solidFill>
                  <a:schemeClr val="tx1"/>
                </a:solidFill>
              </a:rPr>
              <a:t>Looks for emotional “escape windows” (walks, tea, music)</a:t>
            </a:r>
          </a:p>
          <a:p>
            <a:pPr marL="285750" indent="-285750">
              <a:buFont typeface="Arial" panose="020B0604020202020204" pitchFamily="34" charset="0"/>
              <a:buChar char="•"/>
            </a:pPr>
            <a:r>
              <a:rPr lang="en-US" dirty="0">
                <a:solidFill>
                  <a:schemeClr val="tx1"/>
                </a:solidFill>
              </a:rPr>
              <a:t>Uses social media to spot hidden hangout inspiration</a:t>
            </a:r>
          </a:p>
          <a:p>
            <a:pPr marL="285750" indent="-285750">
              <a:buFont typeface="Arial" panose="020B0604020202020204" pitchFamily="34" charset="0"/>
              <a:buChar char="•"/>
            </a:pPr>
            <a:r>
              <a:rPr lang="en-US" dirty="0">
                <a:solidFill>
                  <a:schemeClr val="tx1"/>
                </a:solidFill>
              </a:rPr>
              <a:t>Sometimes just sleeps through the boredom</a:t>
            </a:r>
          </a:p>
        </p:txBody>
      </p:sp>
      <p:sp>
        <p:nvSpPr>
          <p:cNvPr id="39" name="Rectangle: Rounded Corners 38">
            <a:extLst>
              <a:ext uri="{FF2B5EF4-FFF2-40B4-BE49-F238E27FC236}">
                <a16:creationId xmlns:a16="http://schemas.microsoft.com/office/drawing/2014/main" id="{E20BB0DA-F434-776C-56FD-83EE2CF1813E}"/>
              </a:ext>
            </a:extLst>
          </p:cNvPr>
          <p:cNvSpPr/>
          <p:nvPr/>
        </p:nvSpPr>
        <p:spPr>
          <a:xfrm>
            <a:off x="9007462" y="7563613"/>
            <a:ext cx="4403481" cy="2232255"/>
          </a:xfrm>
          <a:prstGeom prst="roundRect">
            <a:avLst/>
          </a:prstGeom>
          <a:solidFill>
            <a:schemeClr val="bg1">
              <a:lumMod val="85000"/>
            </a:schemeClr>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Preferred Wellness Tools</a:t>
            </a:r>
          </a:p>
          <a:p>
            <a:r>
              <a:rPr lang="en-US" dirty="0">
                <a:solidFill>
                  <a:schemeClr val="tx1"/>
                </a:solidFill>
              </a:rPr>
              <a:t>Mood journaling apps</a:t>
            </a:r>
          </a:p>
          <a:p>
            <a:r>
              <a:rPr lang="en-US" dirty="0">
                <a:solidFill>
                  <a:schemeClr val="tx1"/>
                </a:solidFill>
              </a:rPr>
              <a:t>Music apps (Spotify, Lofi channels)</a:t>
            </a:r>
          </a:p>
          <a:p>
            <a:r>
              <a:rPr lang="en-US" dirty="0" err="1">
                <a:solidFill>
                  <a:schemeClr val="tx1"/>
                </a:solidFill>
              </a:rPr>
              <a:t>DriftO</a:t>
            </a:r>
            <a:r>
              <a:rPr lang="en-US" dirty="0">
                <a:solidFill>
                  <a:schemeClr val="tx1"/>
                </a:solidFill>
              </a:rPr>
              <a:t> (vibe-based place suggestion)</a:t>
            </a:r>
          </a:p>
          <a:p>
            <a:r>
              <a:rPr lang="en-US" dirty="0">
                <a:solidFill>
                  <a:schemeClr val="tx1"/>
                </a:solidFill>
              </a:rPr>
              <a:t>Soft adventure or movement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18F8B02A-4A87-92A4-494A-11F4EEAA2E46}"/>
            </a:ext>
          </a:extLst>
        </p:cNvPr>
        <p:cNvGrpSpPr/>
        <p:nvPr/>
      </p:nvGrpSpPr>
      <p:grpSpPr>
        <a:xfrm>
          <a:off x="0" y="0"/>
          <a:ext cx="0" cy="0"/>
          <a:chOff x="0" y="0"/>
          <a:chExt cx="0" cy="0"/>
        </a:xfrm>
      </p:grpSpPr>
      <p:sp>
        <p:nvSpPr>
          <p:cNvPr id="31" name="Rectangle 30">
            <a:extLst>
              <a:ext uri="{FF2B5EF4-FFF2-40B4-BE49-F238E27FC236}">
                <a16:creationId xmlns:a16="http://schemas.microsoft.com/office/drawing/2014/main" id="{3D4BC2C5-D25E-5851-586E-EA4076493687}"/>
              </a:ext>
            </a:extLst>
          </p:cNvPr>
          <p:cNvSpPr/>
          <p:nvPr/>
        </p:nvSpPr>
        <p:spPr>
          <a:xfrm>
            <a:off x="4782534" y="7121874"/>
            <a:ext cx="3680474" cy="195047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 name="Group 2">
            <a:extLst>
              <a:ext uri="{FF2B5EF4-FFF2-40B4-BE49-F238E27FC236}">
                <a16:creationId xmlns:a16="http://schemas.microsoft.com/office/drawing/2014/main" id="{76F9A8CB-1DE4-B436-2A8B-96F83D2B9CE8}"/>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B7057EC0-8246-65E9-5EE1-ABFCC076426D}"/>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a:extLst>
              <a:ext uri="{FF2B5EF4-FFF2-40B4-BE49-F238E27FC236}">
                <a16:creationId xmlns:a16="http://schemas.microsoft.com/office/drawing/2014/main" id="{9C32ACA2-5552-9002-C899-80D3E5D815B8}"/>
              </a:ext>
            </a:extLst>
          </p:cNvPr>
          <p:cNvGrpSpPr/>
          <p:nvPr/>
        </p:nvGrpSpPr>
        <p:grpSpPr>
          <a:xfrm>
            <a:off x="0" y="0"/>
            <a:ext cx="18288000" cy="10287000"/>
            <a:chOff x="0" y="0"/>
            <a:chExt cx="24384000" cy="13716000"/>
          </a:xfrm>
        </p:grpSpPr>
        <p:sp>
          <p:nvSpPr>
            <p:cNvPr id="5" name="Freeform 5">
              <a:extLst>
                <a:ext uri="{FF2B5EF4-FFF2-40B4-BE49-F238E27FC236}">
                  <a16:creationId xmlns:a16="http://schemas.microsoft.com/office/drawing/2014/main" id="{C277A9A2-473C-B0EF-FB85-CF592D6DECB9}"/>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16" name="Rectangle 15">
            <a:extLst>
              <a:ext uri="{FF2B5EF4-FFF2-40B4-BE49-F238E27FC236}">
                <a16:creationId xmlns:a16="http://schemas.microsoft.com/office/drawing/2014/main" id="{82B0D84D-09EA-4321-21A3-B4B605EC5F25}"/>
              </a:ext>
            </a:extLst>
          </p:cNvPr>
          <p:cNvSpPr/>
          <p:nvPr/>
        </p:nvSpPr>
        <p:spPr>
          <a:xfrm>
            <a:off x="0" y="0"/>
            <a:ext cx="4119608" cy="10287000"/>
          </a:xfrm>
          <a:prstGeom prst="rect">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200" dirty="0">
                <a:solidFill>
                  <a:srgbClr val="76B9FF"/>
                </a:solidFill>
                <a:latin typeface="Roboto Slab"/>
                <a:ea typeface="Roboto Slab"/>
                <a:cs typeface="Roboto Slab"/>
                <a:sym typeface="Roboto Slab"/>
              </a:rPr>
              <a:t>Negative</a:t>
            </a:r>
          </a:p>
          <a:p>
            <a:pPr algn="ctr"/>
            <a:r>
              <a:rPr lang="en-US" sz="7200" dirty="0">
                <a:solidFill>
                  <a:srgbClr val="76B9FF"/>
                </a:solidFill>
                <a:latin typeface="Roboto Slab"/>
                <a:ea typeface="Roboto Slab"/>
                <a:cs typeface="Roboto Slab"/>
                <a:sym typeface="Roboto Slab"/>
              </a:rPr>
              <a:t>Persona</a:t>
            </a:r>
          </a:p>
          <a:p>
            <a:pPr algn="ctr"/>
            <a:endParaRPr lang="en-IN" sz="7200" dirty="0"/>
          </a:p>
        </p:txBody>
      </p:sp>
      <p:sp>
        <p:nvSpPr>
          <p:cNvPr id="17" name="Rectangle: Rounded Corners 16">
            <a:extLst>
              <a:ext uri="{FF2B5EF4-FFF2-40B4-BE49-F238E27FC236}">
                <a16:creationId xmlns:a16="http://schemas.microsoft.com/office/drawing/2014/main" id="{AFE423E4-D9A2-EFF1-339B-68296FA612DE}"/>
              </a:ext>
            </a:extLst>
          </p:cNvPr>
          <p:cNvSpPr/>
          <p:nvPr/>
        </p:nvSpPr>
        <p:spPr>
          <a:xfrm>
            <a:off x="4451072" y="347068"/>
            <a:ext cx="4343400" cy="94488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"If it’s not planned, it’s not worth doing. I need structure, not surprises."</a:t>
            </a:r>
            <a:endParaRPr lang="en-IN" dirty="0"/>
          </a:p>
        </p:txBody>
      </p:sp>
      <p:pic>
        <p:nvPicPr>
          <p:cNvPr id="24" name="Picture 23">
            <a:extLst>
              <a:ext uri="{FF2B5EF4-FFF2-40B4-BE49-F238E27FC236}">
                <a16:creationId xmlns:a16="http://schemas.microsoft.com/office/drawing/2014/main" id="{FECFEC7F-A0B3-72C8-F261-ED856B71BE47}"/>
              </a:ext>
            </a:extLst>
          </p:cNvPr>
          <p:cNvPicPr>
            <a:picLocks noChangeAspect="1"/>
          </p:cNvPicPr>
          <p:nvPr/>
        </p:nvPicPr>
        <p:blipFill>
          <a:blip r:embed="rId2" cstate="print">
            <a:extLst>
              <a:ext uri="{28A0092B-C50C-407E-A947-70E740481C1C}">
                <a14:useLocalDpi xmlns:a14="http://schemas.microsoft.com/office/drawing/2010/main" val="0"/>
              </a:ext>
            </a:extLst>
          </a:blip>
          <a:srcRect t="2235" b="2235"/>
          <a:stretch/>
        </p:blipFill>
        <p:spPr>
          <a:xfrm>
            <a:off x="5113997" y="1082445"/>
            <a:ext cx="3017549" cy="2882652"/>
          </a:xfrm>
          <a:prstGeom prst="ellipse">
            <a:avLst/>
          </a:prstGeom>
          <a:ln>
            <a:noFill/>
          </a:ln>
          <a:effectLst>
            <a:softEdge rad="112500"/>
          </a:effectLst>
        </p:spPr>
      </p:pic>
      <p:sp>
        <p:nvSpPr>
          <p:cNvPr id="25" name="TextBox 9">
            <a:extLst>
              <a:ext uri="{FF2B5EF4-FFF2-40B4-BE49-F238E27FC236}">
                <a16:creationId xmlns:a16="http://schemas.microsoft.com/office/drawing/2014/main" id="{50BEB370-27FB-7D37-BD64-B75165BF4F98}"/>
              </a:ext>
            </a:extLst>
          </p:cNvPr>
          <p:cNvSpPr txBox="1"/>
          <p:nvPr/>
        </p:nvSpPr>
        <p:spPr>
          <a:xfrm>
            <a:off x="6161925" y="4482210"/>
            <a:ext cx="921692" cy="365100"/>
          </a:xfrm>
          <a:prstGeom prst="rect">
            <a:avLst/>
          </a:prstGeom>
        </p:spPr>
        <p:txBody>
          <a:bodyPr wrap="square" lIns="0" tIns="0" rIns="0" bIns="0" rtlCol="0" anchor="t">
            <a:spAutoFit/>
          </a:bodyPr>
          <a:lstStyle/>
          <a:p>
            <a:pPr marL="146099" lvl="1">
              <a:lnSpc>
                <a:spcPts val="3125"/>
              </a:lnSpc>
            </a:pPr>
            <a:r>
              <a:rPr lang="en-IN" sz="2000" dirty="0">
                <a:solidFill>
                  <a:schemeClr val="bg1"/>
                </a:solidFill>
              </a:rPr>
              <a:t>45 yrs</a:t>
            </a:r>
            <a:endParaRPr lang="en-US" sz="1937" dirty="0">
              <a:solidFill>
                <a:schemeClr val="bg1"/>
              </a:solidFill>
              <a:latin typeface="Roboto"/>
              <a:ea typeface="Roboto"/>
              <a:cs typeface="Roboto"/>
              <a:sym typeface="Roboto"/>
            </a:endParaRPr>
          </a:p>
        </p:txBody>
      </p:sp>
      <p:sp>
        <p:nvSpPr>
          <p:cNvPr id="26" name="TextBox 9">
            <a:extLst>
              <a:ext uri="{FF2B5EF4-FFF2-40B4-BE49-F238E27FC236}">
                <a16:creationId xmlns:a16="http://schemas.microsoft.com/office/drawing/2014/main" id="{04DBB02C-1CAC-1F35-F042-892B1116FB02}"/>
              </a:ext>
            </a:extLst>
          </p:cNvPr>
          <p:cNvSpPr txBox="1"/>
          <p:nvPr/>
        </p:nvSpPr>
        <p:spPr>
          <a:xfrm>
            <a:off x="5671682" y="4070238"/>
            <a:ext cx="1905000" cy="823944"/>
          </a:xfrm>
          <a:prstGeom prst="rect">
            <a:avLst/>
          </a:prstGeom>
        </p:spPr>
        <p:txBody>
          <a:bodyPr wrap="square" lIns="0" tIns="0" rIns="0" bIns="0" rtlCol="0" anchor="t">
            <a:spAutoFit/>
          </a:bodyPr>
          <a:lstStyle/>
          <a:p>
            <a:pPr marL="146099" lvl="1">
              <a:lnSpc>
                <a:spcPts val="3125"/>
              </a:lnSpc>
            </a:pPr>
            <a:r>
              <a:rPr lang="en-IN" sz="4000" b="1" dirty="0">
                <a:solidFill>
                  <a:schemeClr val="bg1"/>
                </a:solidFill>
              </a:rPr>
              <a:t>Patricia</a:t>
            </a:r>
          </a:p>
          <a:p>
            <a:pPr marL="146099" lvl="1">
              <a:lnSpc>
                <a:spcPts val="3125"/>
              </a:lnSpc>
            </a:pPr>
            <a:endParaRPr lang="en-US" sz="4000" dirty="0">
              <a:solidFill>
                <a:schemeClr val="bg1"/>
              </a:solidFill>
              <a:latin typeface="Roboto"/>
              <a:ea typeface="Roboto"/>
              <a:cs typeface="Roboto"/>
              <a:sym typeface="Roboto"/>
            </a:endParaRPr>
          </a:p>
        </p:txBody>
      </p:sp>
      <p:sp>
        <p:nvSpPr>
          <p:cNvPr id="30" name="Rectangle 29">
            <a:extLst>
              <a:ext uri="{FF2B5EF4-FFF2-40B4-BE49-F238E27FC236}">
                <a16:creationId xmlns:a16="http://schemas.microsoft.com/office/drawing/2014/main" id="{ABFA4AB2-4C6A-75DE-BC56-E006AB19465C}"/>
              </a:ext>
            </a:extLst>
          </p:cNvPr>
          <p:cNvSpPr/>
          <p:nvPr/>
        </p:nvSpPr>
        <p:spPr>
          <a:xfrm>
            <a:off x="5410200" y="4440999"/>
            <a:ext cx="2390943" cy="4571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Rounded Corners 31">
            <a:extLst>
              <a:ext uri="{FF2B5EF4-FFF2-40B4-BE49-F238E27FC236}">
                <a16:creationId xmlns:a16="http://schemas.microsoft.com/office/drawing/2014/main" id="{AA88DD24-68CA-064F-C938-F4E1862A01A8}"/>
              </a:ext>
            </a:extLst>
          </p:cNvPr>
          <p:cNvSpPr/>
          <p:nvPr/>
        </p:nvSpPr>
        <p:spPr>
          <a:xfrm>
            <a:off x="4664063" y="6321905"/>
            <a:ext cx="3917415" cy="2831078"/>
          </a:xfrm>
          <a:prstGeom prst="roundRect">
            <a:avLst/>
          </a:prstGeom>
          <a:solidFill>
            <a:schemeClr val="accent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46099" lvl="1">
              <a:lnSpc>
                <a:spcPts val="3125"/>
              </a:lnSpc>
            </a:pPr>
            <a:endParaRPr lang="en-US" sz="1937" b="1" dirty="0">
              <a:solidFill>
                <a:schemeClr val="bg1"/>
              </a:solidFill>
              <a:latin typeface="Roboto"/>
              <a:ea typeface="Roboto"/>
              <a:cs typeface="Roboto"/>
              <a:sym typeface="Roboto"/>
            </a:endParaRPr>
          </a:p>
          <a:p>
            <a:pPr marL="146099" lvl="1">
              <a:lnSpc>
                <a:spcPts val="3125"/>
              </a:lnSpc>
            </a:pPr>
            <a:r>
              <a:rPr lang="en-US" sz="1937" b="1" dirty="0">
                <a:solidFill>
                  <a:schemeClr val="bg1"/>
                </a:solidFill>
                <a:latin typeface="Roboto"/>
                <a:ea typeface="Roboto"/>
                <a:cs typeface="Roboto"/>
                <a:sym typeface="Roboto"/>
              </a:rPr>
              <a:t>Status</a:t>
            </a:r>
            <a:r>
              <a:rPr lang="en-US" sz="1937" dirty="0">
                <a:solidFill>
                  <a:schemeClr val="bg1"/>
                </a:solidFill>
                <a:latin typeface="Roboto"/>
                <a:ea typeface="Roboto"/>
                <a:cs typeface="Roboto"/>
                <a:sym typeface="Roboto"/>
              </a:rPr>
              <a:t>: </a:t>
            </a:r>
            <a:r>
              <a:rPr lang="en-IN" sz="2000" dirty="0"/>
              <a:t>Married</a:t>
            </a:r>
            <a:endParaRPr lang="en-US" sz="1937" dirty="0">
              <a:solidFill>
                <a:schemeClr val="bg1"/>
              </a:solidFill>
              <a:latin typeface="Roboto"/>
              <a:ea typeface="Roboto"/>
              <a:cs typeface="Roboto"/>
              <a:sym typeface="Roboto"/>
            </a:endParaRPr>
          </a:p>
          <a:p>
            <a:pPr marL="146099" lvl="1">
              <a:lnSpc>
                <a:spcPts val="3125"/>
              </a:lnSpc>
            </a:pPr>
            <a:r>
              <a:rPr lang="en-US" sz="1937" b="1" dirty="0">
                <a:solidFill>
                  <a:schemeClr val="bg1"/>
                </a:solidFill>
                <a:latin typeface="Roboto"/>
                <a:ea typeface="Roboto"/>
                <a:cs typeface="Roboto"/>
                <a:sym typeface="Roboto"/>
              </a:rPr>
              <a:t>Occupation</a:t>
            </a:r>
            <a:r>
              <a:rPr lang="en-US" sz="1937" dirty="0">
                <a:solidFill>
                  <a:schemeClr val="bg1"/>
                </a:solidFill>
                <a:latin typeface="Roboto"/>
                <a:ea typeface="Roboto"/>
                <a:cs typeface="Roboto"/>
                <a:sym typeface="Roboto"/>
              </a:rPr>
              <a:t>: </a:t>
            </a:r>
            <a:r>
              <a:rPr lang="en-IN" sz="2000" dirty="0"/>
              <a:t>Project Manager</a:t>
            </a:r>
            <a:endParaRPr lang="en-US" sz="1937" dirty="0">
              <a:solidFill>
                <a:schemeClr val="bg1"/>
              </a:solidFill>
              <a:latin typeface="Roboto"/>
              <a:ea typeface="Roboto"/>
              <a:cs typeface="Roboto"/>
              <a:sym typeface="Roboto"/>
            </a:endParaRPr>
          </a:p>
          <a:p>
            <a:pPr marL="146099" lvl="1">
              <a:lnSpc>
                <a:spcPts val="3125"/>
              </a:lnSpc>
            </a:pPr>
            <a:r>
              <a:rPr lang="en-US" sz="1937" b="1" dirty="0">
                <a:solidFill>
                  <a:schemeClr val="bg1"/>
                </a:solidFill>
                <a:latin typeface="Roboto"/>
                <a:ea typeface="Roboto"/>
                <a:cs typeface="Roboto"/>
                <a:sym typeface="Roboto"/>
              </a:rPr>
              <a:t>Activity</a:t>
            </a:r>
            <a:r>
              <a:rPr lang="en-US" sz="1937" dirty="0">
                <a:solidFill>
                  <a:schemeClr val="bg1"/>
                </a:solidFill>
                <a:latin typeface="Roboto"/>
                <a:ea typeface="Roboto"/>
                <a:cs typeface="Roboto"/>
                <a:sym typeface="Roboto"/>
              </a:rPr>
              <a:t>: </a:t>
            </a:r>
            <a:r>
              <a:rPr lang="en-IN" sz="2000" dirty="0"/>
              <a:t>Itinerary Planning</a:t>
            </a:r>
          </a:p>
          <a:p>
            <a:pPr marL="146099" lvl="1">
              <a:lnSpc>
                <a:spcPts val="3125"/>
              </a:lnSpc>
            </a:pPr>
            <a:r>
              <a:rPr lang="en-US" sz="1937" b="1" dirty="0">
                <a:solidFill>
                  <a:schemeClr val="bg1"/>
                </a:solidFill>
                <a:latin typeface="Roboto"/>
                <a:ea typeface="Roboto"/>
                <a:cs typeface="Roboto"/>
                <a:sym typeface="Roboto"/>
              </a:rPr>
              <a:t>Location</a:t>
            </a:r>
            <a:r>
              <a:rPr lang="en-US" sz="1937" dirty="0">
                <a:solidFill>
                  <a:schemeClr val="bg1"/>
                </a:solidFill>
                <a:latin typeface="Roboto"/>
                <a:ea typeface="Roboto"/>
                <a:cs typeface="Roboto"/>
                <a:sym typeface="Roboto"/>
              </a:rPr>
              <a:t>: Delhi, India</a:t>
            </a:r>
          </a:p>
          <a:p>
            <a:pPr marL="146099" lvl="1">
              <a:lnSpc>
                <a:spcPts val="3125"/>
              </a:lnSpc>
            </a:pPr>
            <a:r>
              <a:rPr lang="en-US" sz="1937" b="1" dirty="0">
                <a:solidFill>
                  <a:schemeClr val="bg1"/>
                </a:solidFill>
                <a:latin typeface="Roboto"/>
                <a:ea typeface="Roboto"/>
                <a:cs typeface="Roboto"/>
                <a:sym typeface="Roboto"/>
              </a:rPr>
              <a:t>Tech</a:t>
            </a:r>
            <a:r>
              <a:rPr lang="en-US" sz="1937" dirty="0">
                <a:solidFill>
                  <a:schemeClr val="bg1"/>
                </a:solidFill>
                <a:latin typeface="Roboto"/>
                <a:ea typeface="Roboto"/>
                <a:cs typeface="Roboto"/>
                <a:sym typeface="Roboto"/>
              </a:rPr>
              <a:t> </a:t>
            </a:r>
            <a:r>
              <a:rPr lang="en-US" sz="1937" b="1" dirty="0">
                <a:solidFill>
                  <a:schemeClr val="bg1"/>
                </a:solidFill>
                <a:latin typeface="Roboto"/>
                <a:ea typeface="Roboto"/>
                <a:cs typeface="Roboto"/>
                <a:sym typeface="Roboto"/>
              </a:rPr>
              <a:t>Comfort</a:t>
            </a:r>
            <a:r>
              <a:rPr lang="en-US" sz="1937" dirty="0">
                <a:solidFill>
                  <a:schemeClr val="bg1"/>
                </a:solidFill>
                <a:latin typeface="Roboto"/>
                <a:ea typeface="Roboto"/>
                <a:cs typeface="Roboto"/>
                <a:sym typeface="Roboto"/>
              </a:rPr>
              <a:t>: Medium</a:t>
            </a:r>
          </a:p>
          <a:p>
            <a:pPr algn="ctr"/>
            <a:endParaRPr lang="en-IN" dirty="0">
              <a:solidFill>
                <a:schemeClr val="bg1"/>
              </a:solidFill>
            </a:endParaRPr>
          </a:p>
        </p:txBody>
      </p:sp>
      <p:sp>
        <p:nvSpPr>
          <p:cNvPr id="34" name="Rectangle: Rounded Corners 33">
            <a:extLst>
              <a:ext uri="{FF2B5EF4-FFF2-40B4-BE49-F238E27FC236}">
                <a16:creationId xmlns:a16="http://schemas.microsoft.com/office/drawing/2014/main" id="{6559572A-6263-5704-1B07-3FC384BF860E}"/>
              </a:ext>
            </a:extLst>
          </p:cNvPr>
          <p:cNvSpPr/>
          <p:nvPr/>
        </p:nvSpPr>
        <p:spPr>
          <a:xfrm>
            <a:off x="8931641" y="491132"/>
            <a:ext cx="4905287" cy="3622211"/>
          </a:xfrm>
          <a:prstGeom prst="roundRect">
            <a:avLst/>
          </a:prstGeom>
          <a:solidFill>
            <a:schemeClr val="bg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Bio</a:t>
            </a:r>
          </a:p>
          <a:p>
            <a:r>
              <a:rPr lang="en-US" dirty="0">
                <a:solidFill>
                  <a:schemeClr val="tx1"/>
                </a:solidFill>
              </a:rPr>
              <a:t>Patricia is a 45-year-old corporate project manager who thrives on organization, timelines, and full control over her surroundings. She treats travel like a well-executed operation, planning every stop, every break, and every check-in far in advance. Apps like </a:t>
            </a:r>
            <a:r>
              <a:rPr lang="en-US" dirty="0" err="1">
                <a:solidFill>
                  <a:schemeClr val="tx1"/>
                </a:solidFill>
              </a:rPr>
              <a:t>DriftO</a:t>
            </a:r>
            <a:r>
              <a:rPr lang="en-US" dirty="0">
                <a:solidFill>
                  <a:schemeClr val="tx1"/>
                </a:solidFill>
              </a:rPr>
              <a:t>, which offer spontaneous or mood-based suggestions, feel chaotic and impractical to her. She’s risk-averse, avoids uncertainty, and only chooses destinations that are reviewed, safe, and predictable.</a:t>
            </a:r>
          </a:p>
        </p:txBody>
      </p:sp>
      <p:sp>
        <p:nvSpPr>
          <p:cNvPr id="35" name="Rectangle: Rounded Corners 34">
            <a:extLst>
              <a:ext uri="{FF2B5EF4-FFF2-40B4-BE49-F238E27FC236}">
                <a16:creationId xmlns:a16="http://schemas.microsoft.com/office/drawing/2014/main" id="{474B45D0-0715-2BF2-8768-903DED98B4FB}"/>
              </a:ext>
            </a:extLst>
          </p:cNvPr>
          <p:cNvSpPr/>
          <p:nvPr/>
        </p:nvSpPr>
        <p:spPr>
          <a:xfrm>
            <a:off x="13677772" y="7563612"/>
            <a:ext cx="4343400" cy="2232255"/>
          </a:xfrm>
          <a:prstGeom prst="roundRect">
            <a:avLst/>
          </a:prstGeom>
          <a:solidFill>
            <a:schemeClr val="bg1">
              <a:lumMod val="75000"/>
            </a:schemeClr>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Triggers</a:t>
            </a:r>
          </a:p>
          <a:p>
            <a:r>
              <a:rPr lang="en-US" dirty="0">
                <a:solidFill>
                  <a:schemeClr val="tx1"/>
                </a:solidFill>
              </a:rPr>
              <a:t>Unpredictable weather or delays</a:t>
            </a:r>
          </a:p>
          <a:p>
            <a:r>
              <a:rPr lang="en-US" dirty="0">
                <a:solidFill>
                  <a:schemeClr val="tx1"/>
                </a:solidFill>
              </a:rPr>
              <a:t>Apps suggesting “surprise” plans or unknown routes</a:t>
            </a:r>
          </a:p>
          <a:p>
            <a:r>
              <a:rPr lang="en-US" dirty="0">
                <a:solidFill>
                  <a:schemeClr val="tx1"/>
                </a:solidFill>
              </a:rPr>
              <a:t>No access to reviews, ratings, or safety information.</a:t>
            </a:r>
          </a:p>
        </p:txBody>
      </p:sp>
      <p:sp>
        <p:nvSpPr>
          <p:cNvPr id="36" name="Rectangle: Rounded Corners 35">
            <a:extLst>
              <a:ext uri="{FF2B5EF4-FFF2-40B4-BE49-F238E27FC236}">
                <a16:creationId xmlns:a16="http://schemas.microsoft.com/office/drawing/2014/main" id="{E643AD2B-21C8-9B83-5448-B05B3AC6DF6F}"/>
              </a:ext>
            </a:extLst>
          </p:cNvPr>
          <p:cNvSpPr/>
          <p:nvPr/>
        </p:nvSpPr>
        <p:spPr>
          <a:xfrm>
            <a:off x="14296222" y="4441000"/>
            <a:ext cx="3610778" cy="2794954"/>
          </a:xfrm>
          <a:prstGeom prst="roundRect">
            <a:avLst/>
          </a:prstGeom>
          <a:solidFill>
            <a:schemeClr val="bg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Frustrations</a:t>
            </a:r>
          </a:p>
          <a:p>
            <a:pPr marL="285750" indent="-285750">
              <a:buFont typeface="Arial" panose="020B0604020202020204" pitchFamily="34" charset="0"/>
              <a:buChar char="•"/>
            </a:pPr>
            <a:r>
              <a:rPr lang="en-IN" dirty="0">
                <a:solidFill>
                  <a:schemeClr val="tx1"/>
                </a:solidFill>
              </a:rPr>
              <a:t>Dislikes spontaneous planning</a:t>
            </a:r>
          </a:p>
          <a:p>
            <a:pPr marL="285750" indent="-285750">
              <a:buFont typeface="Arial" panose="020B0604020202020204" pitchFamily="34" charset="0"/>
              <a:buChar char="•"/>
            </a:pPr>
            <a:r>
              <a:rPr lang="en-US" dirty="0">
                <a:solidFill>
                  <a:schemeClr val="tx1"/>
                </a:solidFill>
              </a:rPr>
              <a:t>Finds mood-based travel apps unstructured and "vague“</a:t>
            </a:r>
          </a:p>
          <a:p>
            <a:pPr marL="285750" indent="-285750">
              <a:buFont typeface="Arial" panose="020B0604020202020204" pitchFamily="34" charset="0"/>
              <a:buChar char="•"/>
            </a:pPr>
            <a:r>
              <a:rPr lang="en-US" dirty="0">
                <a:solidFill>
                  <a:schemeClr val="tx1"/>
                </a:solidFill>
              </a:rPr>
              <a:t>Avoids local or unknown spots due to safety concerns</a:t>
            </a:r>
          </a:p>
          <a:p>
            <a:pPr marL="285750" indent="-285750">
              <a:buFont typeface="Arial" panose="020B0604020202020204" pitchFamily="34" charset="0"/>
              <a:buChar char="•"/>
            </a:pPr>
            <a:r>
              <a:rPr lang="en-US" dirty="0">
                <a:solidFill>
                  <a:schemeClr val="tx1"/>
                </a:solidFill>
              </a:rPr>
              <a:t>Views emotional exploration as “waste of time”</a:t>
            </a:r>
          </a:p>
        </p:txBody>
      </p:sp>
      <p:sp>
        <p:nvSpPr>
          <p:cNvPr id="37" name="Rectangle: Rounded Corners 36">
            <a:extLst>
              <a:ext uri="{FF2B5EF4-FFF2-40B4-BE49-F238E27FC236}">
                <a16:creationId xmlns:a16="http://schemas.microsoft.com/office/drawing/2014/main" id="{6E4F4A00-B10D-2F57-969F-3880CA445B8A}"/>
              </a:ext>
            </a:extLst>
          </p:cNvPr>
          <p:cNvSpPr/>
          <p:nvPr/>
        </p:nvSpPr>
        <p:spPr>
          <a:xfrm>
            <a:off x="9007463" y="4482210"/>
            <a:ext cx="4829466" cy="2753744"/>
          </a:xfrm>
          <a:prstGeom prst="roundRect">
            <a:avLst/>
          </a:prstGeom>
          <a:solidFill>
            <a:schemeClr val="bg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Goals</a:t>
            </a:r>
          </a:p>
          <a:p>
            <a:pPr marL="285750" indent="-285750">
              <a:buFont typeface="Arial" panose="020B0604020202020204" pitchFamily="34" charset="0"/>
              <a:buChar char="•"/>
            </a:pPr>
            <a:r>
              <a:rPr lang="en-US" dirty="0">
                <a:solidFill>
                  <a:schemeClr val="tx1"/>
                </a:solidFill>
              </a:rPr>
              <a:t>Maximize productivity, even in leisure time</a:t>
            </a:r>
          </a:p>
          <a:p>
            <a:pPr marL="285750" indent="-285750">
              <a:buFont typeface="Arial" panose="020B0604020202020204" pitchFamily="34" charset="0"/>
              <a:buChar char="•"/>
            </a:pPr>
            <a:r>
              <a:rPr lang="en-US" dirty="0">
                <a:solidFill>
                  <a:schemeClr val="tx1"/>
                </a:solidFill>
              </a:rPr>
              <a:t>Eliminate uncertainty from travel experiences</a:t>
            </a:r>
          </a:p>
          <a:p>
            <a:pPr marL="285750" indent="-285750">
              <a:buFont typeface="Arial" panose="020B0604020202020204" pitchFamily="34" charset="0"/>
              <a:buChar char="•"/>
            </a:pPr>
            <a:r>
              <a:rPr lang="en-US" dirty="0">
                <a:solidFill>
                  <a:schemeClr val="tx1"/>
                </a:solidFill>
              </a:rPr>
              <a:t>Follow fixed itineraries with full control over time and budget</a:t>
            </a:r>
          </a:p>
          <a:p>
            <a:pPr marL="285750" indent="-285750">
              <a:buFont typeface="Arial" panose="020B0604020202020204" pitchFamily="34" charset="0"/>
              <a:buChar char="•"/>
            </a:pPr>
            <a:r>
              <a:rPr lang="en-US" dirty="0">
                <a:solidFill>
                  <a:schemeClr val="tx1"/>
                </a:solidFill>
              </a:rPr>
              <a:t>Stick to trusted travel providers and sources</a:t>
            </a:r>
          </a:p>
        </p:txBody>
      </p:sp>
      <p:sp>
        <p:nvSpPr>
          <p:cNvPr id="38" name="Rectangle: Rounded Corners 37">
            <a:extLst>
              <a:ext uri="{FF2B5EF4-FFF2-40B4-BE49-F238E27FC236}">
                <a16:creationId xmlns:a16="http://schemas.microsoft.com/office/drawing/2014/main" id="{AEB55633-61C1-A562-9D47-FC115DA0FF68}"/>
              </a:ext>
            </a:extLst>
          </p:cNvPr>
          <p:cNvSpPr/>
          <p:nvPr/>
        </p:nvSpPr>
        <p:spPr>
          <a:xfrm>
            <a:off x="14296222" y="491133"/>
            <a:ext cx="3532484" cy="3622210"/>
          </a:xfrm>
          <a:prstGeom prst="roundRect">
            <a:avLst/>
          </a:prstGeom>
          <a:solidFill>
            <a:schemeClr val="bg1"/>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Coping Style</a:t>
            </a:r>
          </a:p>
          <a:p>
            <a:pPr marL="285750" indent="-285750">
              <a:buFont typeface="Arial" panose="020B0604020202020204" pitchFamily="34" charset="0"/>
              <a:buChar char="•"/>
            </a:pPr>
            <a:r>
              <a:rPr lang="en-US" dirty="0">
                <a:solidFill>
                  <a:schemeClr val="tx1"/>
                </a:solidFill>
              </a:rPr>
              <a:t>Uses spreadsheets to plan everything</a:t>
            </a:r>
          </a:p>
          <a:p>
            <a:pPr marL="285750" indent="-285750">
              <a:buFont typeface="Arial" panose="020B0604020202020204" pitchFamily="34" charset="0"/>
              <a:buChar char="•"/>
            </a:pPr>
            <a:r>
              <a:rPr lang="en-US" dirty="0">
                <a:solidFill>
                  <a:schemeClr val="tx1"/>
                </a:solidFill>
              </a:rPr>
              <a:t>Researches hotels, transport, places weeks in advance</a:t>
            </a:r>
          </a:p>
          <a:p>
            <a:pPr marL="285750" indent="-285750">
              <a:buFont typeface="Arial" panose="020B0604020202020204" pitchFamily="34" charset="0"/>
              <a:buChar char="•"/>
            </a:pPr>
            <a:r>
              <a:rPr lang="en-US" dirty="0">
                <a:solidFill>
                  <a:schemeClr val="tx1"/>
                </a:solidFill>
              </a:rPr>
              <a:t>Relies heavily on TripAdvisor, MakeMyTrip, or Google Reviews</a:t>
            </a:r>
          </a:p>
          <a:p>
            <a:pPr marL="285750" indent="-285750">
              <a:buFont typeface="Arial" panose="020B0604020202020204" pitchFamily="34" charset="0"/>
              <a:buChar char="•"/>
            </a:pPr>
            <a:r>
              <a:rPr lang="en-US" dirty="0">
                <a:solidFill>
                  <a:schemeClr val="tx1"/>
                </a:solidFill>
              </a:rPr>
              <a:t>Doesn’t travel if plans are not “100% known”</a:t>
            </a:r>
          </a:p>
        </p:txBody>
      </p:sp>
      <p:sp>
        <p:nvSpPr>
          <p:cNvPr id="39" name="Rectangle: Rounded Corners 38">
            <a:extLst>
              <a:ext uri="{FF2B5EF4-FFF2-40B4-BE49-F238E27FC236}">
                <a16:creationId xmlns:a16="http://schemas.microsoft.com/office/drawing/2014/main" id="{5164E7F5-C8FF-C7CF-F29F-0D9063FCF8F3}"/>
              </a:ext>
            </a:extLst>
          </p:cNvPr>
          <p:cNvSpPr/>
          <p:nvPr/>
        </p:nvSpPr>
        <p:spPr>
          <a:xfrm>
            <a:off x="9007462" y="7563613"/>
            <a:ext cx="4403481" cy="2232255"/>
          </a:xfrm>
          <a:prstGeom prst="roundRect">
            <a:avLst/>
          </a:prstGeom>
          <a:solidFill>
            <a:schemeClr val="bg1">
              <a:lumMod val="85000"/>
            </a:schemeClr>
          </a:solidFill>
          <a:ln w="1905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Preferred Wellness Tools</a:t>
            </a:r>
          </a:p>
          <a:p>
            <a:r>
              <a:rPr lang="en-US" dirty="0">
                <a:solidFill>
                  <a:schemeClr val="tx1"/>
                </a:solidFill>
              </a:rPr>
              <a:t>Calendar apps (Google Calendar, Notion)</a:t>
            </a:r>
          </a:p>
          <a:p>
            <a:r>
              <a:rPr lang="en-US" dirty="0">
                <a:solidFill>
                  <a:schemeClr val="tx1"/>
                </a:solidFill>
              </a:rPr>
              <a:t>Travel blogs and TripAdvisor</a:t>
            </a:r>
          </a:p>
          <a:p>
            <a:r>
              <a:rPr lang="en-US" dirty="0">
                <a:solidFill>
                  <a:schemeClr val="tx1"/>
                </a:solidFill>
              </a:rPr>
              <a:t>Package tour planners</a:t>
            </a:r>
          </a:p>
          <a:p>
            <a:r>
              <a:rPr lang="en-US" dirty="0">
                <a:solidFill>
                  <a:schemeClr val="tx1"/>
                </a:solidFill>
              </a:rPr>
              <a:t>Physical journals or printed itineraries</a:t>
            </a:r>
          </a:p>
        </p:txBody>
      </p:sp>
    </p:spTree>
    <p:extLst>
      <p:ext uri="{BB962C8B-B14F-4D97-AF65-F5344CB8AC3E}">
        <p14:creationId xmlns:p14="http://schemas.microsoft.com/office/powerpoint/2010/main" val="1478336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92238" y="1638895"/>
            <a:ext cx="11816060" cy="593817"/>
          </a:xfrm>
          <a:prstGeom prst="rect">
            <a:avLst/>
          </a:prstGeom>
        </p:spPr>
        <p:txBody>
          <a:bodyPr lIns="0" tIns="0" rIns="0" bIns="0" rtlCol="0" anchor="t">
            <a:spAutoFit/>
          </a:bodyPr>
          <a:lstStyle/>
          <a:p>
            <a:pPr algn="l">
              <a:lnSpc>
                <a:spcPts val="4875"/>
              </a:lnSpc>
            </a:pPr>
            <a:r>
              <a:rPr lang="en-US" sz="3875" dirty="0">
                <a:solidFill>
                  <a:srgbClr val="76B9FF"/>
                </a:solidFill>
                <a:latin typeface="Roboto Slab"/>
                <a:ea typeface="Roboto Slab"/>
                <a:cs typeface="Roboto Slab"/>
                <a:sym typeface="Roboto Slab"/>
              </a:rPr>
              <a:t>User Journey</a:t>
            </a:r>
          </a:p>
        </p:txBody>
      </p:sp>
      <p:grpSp>
        <p:nvGrpSpPr>
          <p:cNvPr id="7" name="Group 7"/>
          <p:cNvGrpSpPr/>
          <p:nvPr/>
        </p:nvGrpSpPr>
        <p:grpSpPr>
          <a:xfrm>
            <a:off x="992238" y="2675036"/>
            <a:ext cx="992238" cy="1190774"/>
            <a:chOff x="0" y="0"/>
            <a:chExt cx="1322983" cy="1587698"/>
          </a:xfrm>
        </p:grpSpPr>
        <p:sp>
          <p:nvSpPr>
            <p:cNvPr id="8" name="Freeform 8"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2"/>
              <a:stretch>
                <a:fillRect t="-76" r="-1" b="-72"/>
              </a:stretch>
            </a:blipFill>
          </p:spPr>
        </p:sp>
      </p:grpSp>
      <p:sp>
        <p:nvSpPr>
          <p:cNvPr id="9" name="TextBox 9"/>
          <p:cNvSpPr txBox="1"/>
          <p:nvPr/>
        </p:nvSpPr>
        <p:spPr>
          <a:xfrm>
            <a:off x="2182862" y="2863900"/>
            <a:ext cx="2480816"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Inspiration</a:t>
            </a:r>
          </a:p>
        </p:txBody>
      </p:sp>
      <p:sp>
        <p:nvSpPr>
          <p:cNvPr id="10" name="TextBox 10"/>
          <p:cNvSpPr txBox="1"/>
          <p:nvPr/>
        </p:nvSpPr>
        <p:spPr>
          <a:xfrm>
            <a:off x="2182862" y="3235821"/>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User opens Vibeway, seeking a spontaneous escape from the mundane.</a:t>
            </a:r>
          </a:p>
        </p:txBody>
      </p:sp>
      <p:grpSp>
        <p:nvGrpSpPr>
          <p:cNvPr id="11" name="Group 11"/>
          <p:cNvGrpSpPr/>
          <p:nvPr/>
        </p:nvGrpSpPr>
        <p:grpSpPr>
          <a:xfrm>
            <a:off x="992238" y="3865810"/>
            <a:ext cx="992238" cy="1190774"/>
            <a:chOff x="0" y="0"/>
            <a:chExt cx="1322983" cy="1587698"/>
          </a:xfrm>
        </p:grpSpPr>
        <p:sp>
          <p:nvSpPr>
            <p:cNvPr id="12" name="Freeform 12"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3"/>
              <a:stretch>
                <a:fillRect t="-76" r="-1" b="-72"/>
              </a:stretch>
            </a:blipFill>
          </p:spPr>
        </p:sp>
      </p:grpSp>
      <p:sp>
        <p:nvSpPr>
          <p:cNvPr id="13" name="TextBox 13"/>
          <p:cNvSpPr txBox="1"/>
          <p:nvPr/>
        </p:nvSpPr>
        <p:spPr>
          <a:xfrm>
            <a:off x="2182862" y="4054674"/>
            <a:ext cx="2480816"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Mood Selection</a:t>
            </a:r>
          </a:p>
        </p:txBody>
      </p:sp>
      <p:sp>
        <p:nvSpPr>
          <p:cNvPr id="14" name="TextBox 14"/>
          <p:cNvSpPr txBox="1"/>
          <p:nvPr/>
        </p:nvSpPr>
        <p:spPr>
          <a:xfrm>
            <a:off x="2182862" y="4426595"/>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Chooses a mood – "weird + fun," "quiet + pretty," or "cheap thrill" – reflecting their current desires.</a:t>
            </a:r>
          </a:p>
        </p:txBody>
      </p:sp>
      <p:grpSp>
        <p:nvGrpSpPr>
          <p:cNvPr id="15" name="Group 15"/>
          <p:cNvGrpSpPr/>
          <p:nvPr/>
        </p:nvGrpSpPr>
        <p:grpSpPr>
          <a:xfrm>
            <a:off x="992238" y="5056585"/>
            <a:ext cx="992238" cy="1190774"/>
            <a:chOff x="0" y="0"/>
            <a:chExt cx="1322983" cy="1587698"/>
          </a:xfrm>
        </p:grpSpPr>
        <p:sp>
          <p:nvSpPr>
            <p:cNvPr id="16" name="Freeform 16"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4"/>
              <a:stretch>
                <a:fillRect t="-76" r="-1" b="-72"/>
              </a:stretch>
            </a:blipFill>
          </p:spPr>
        </p:sp>
      </p:grpSp>
      <p:sp>
        <p:nvSpPr>
          <p:cNvPr id="17" name="TextBox 17"/>
          <p:cNvSpPr txBox="1"/>
          <p:nvPr/>
        </p:nvSpPr>
        <p:spPr>
          <a:xfrm>
            <a:off x="2182862" y="5245448"/>
            <a:ext cx="2480816"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Destination Reveal</a:t>
            </a:r>
          </a:p>
        </p:txBody>
      </p:sp>
      <p:sp>
        <p:nvSpPr>
          <p:cNvPr id="18" name="TextBox 18"/>
          <p:cNvSpPr txBox="1"/>
          <p:nvPr/>
        </p:nvSpPr>
        <p:spPr>
          <a:xfrm>
            <a:off x="2182862" y="5617369"/>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Vibeway unveils a curated destination perfectly matched to their selected mood.</a:t>
            </a:r>
          </a:p>
        </p:txBody>
      </p:sp>
      <p:grpSp>
        <p:nvGrpSpPr>
          <p:cNvPr id="19" name="Group 19"/>
          <p:cNvGrpSpPr/>
          <p:nvPr/>
        </p:nvGrpSpPr>
        <p:grpSpPr>
          <a:xfrm>
            <a:off x="992238" y="6247359"/>
            <a:ext cx="992238" cy="1190774"/>
            <a:chOff x="0" y="0"/>
            <a:chExt cx="1322983" cy="1587698"/>
          </a:xfrm>
        </p:grpSpPr>
        <p:sp>
          <p:nvSpPr>
            <p:cNvPr id="20" name="Freeform 20"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5"/>
              <a:stretch>
                <a:fillRect t="-76" r="-1" b="-72"/>
              </a:stretch>
            </a:blipFill>
          </p:spPr>
        </p:sp>
      </p:grpSp>
      <p:sp>
        <p:nvSpPr>
          <p:cNvPr id="21" name="TextBox 21"/>
          <p:cNvSpPr txBox="1"/>
          <p:nvPr/>
        </p:nvSpPr>
        <p:spPr>
          <a:xfrm>
            <a:off x="2182862" y="6436221"/>
            <a:ext cx="2480816"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Hidden Gems</a:t>
            </a:r>
          </a:p>
        </p:txBody>
      </p:sp>
      <p:sp>
        <p:nvSpPr>
          <p:cNvPr id="22" name="TextBox 22"/>
          <p:cNvSpPr txBox="1"/>
          <p:nvPr/>
        </p:nvSpPr>
        <p:spPr>
          <a:xfrm>
            <a:off x="2182862" y="6808142"/>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Discovers a selection of offbeat, local experiences unique to that destination.</a:t>
            </a:r>
          </a:p>
        </p:txBody>
      </p:sp>
      <p:grpSp>
        <p:nvGrpSpPr>
          <p:cNvPr id="23" name="Group 23"/>
          <p:cNvGrpSpPr/>
          <p:nvPr/>
        </p:nvGrpSpPr>
        <p:grpSpPr>
          <a:xfrm>
            <a:off x="992238" y="7438132"/>
            <a:ext cx="992238" cy="1190774"/>
            <a:chOff x="0" y="0"/>
            <a:chExt cx="1322983" cy="1587698"/>
          </a:xfrm>
        </p:grpSpPr>
        <p:sp>
          <p:nvSpPr>
            <p:cNvPr id="24" name="Freeform 24"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6"/>
              <a:stretch>
                <a:fillRect t="-76" r="-1" b="-72"/>
              </a:stretch>
            </a:blipFill>
          </p:spPr>
        </p:sp>
      </p:grpSp>
      <p:sp>
        <p:nvSpPr>
          <p:cNvPr id="25" name="TextBox 25"/>
          <p:cNvSpPr txBox="1"/>
          <p:nvPr/>
        </p:nvSpPr>
        <p:spPr>
          <a:xfrm>
            <a:off x="2182862" y="7626995"/>
            <a:ext cx="2801094"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Spontaneous Adventure</a:t>
            </a:r>
          </a:p>
        </p:txBody>
      </p:sp>
      <p:sp>
        <p:nvSpPr>
          <p:cNvPr id="26" name="TextBox 26"/>
          <p:cNvSpPr txBox="1"/>
          <p:nvPr/>
        </p:nvSpPr>
        <p:spPr>
          <a:xfrm>
            <a:off x="2182862" y="7998916"/>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Embarks on an unforgettable, unplanned journey filled with unexpected delights.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grpSp>
        <p:nvGrpSpPr>
          <p:cNvPr id="6" name="Group 6"/>
          <p:cNvGrpSpPr/>
          <p:nvPr/>
        </p:nvGrpSpPr>
        <p:grpSpPr>
          <a:xfrm>
            <a:off x="0" y="0"/>
            <a:ext cx="18288000" cy="2790974"/>
            <a:chOff x="0" y="0"/>
            <a:chExt cx="24384000" cy="3721298"/>
          </a:xfrm>
        </p:grpSpPr>
        <p:sp>
          <p:nvSpPr>
            <p:cNvPr id="7" name="Freeform 7" descr="preencoded.png"/>
            <p:cNvSpPr/>
            <p:nvPr/>
          </p:nvSpPr>
          <p:spPr>
            <a:xfrm>
              <a:off x="0" y="0"/>
              <a:ext cx="24384000" cy="3721354"/>
            </a:xfrm>
            <a:custGeom>
              <a:avLst/>
              <a:gdLst/>
              <a:ahLst/>
              <a:cxnLst/>
              <a:rect l="l" t="t" r="r" b="b"/>
              <a:pathLst>
                <a:path w="24384000" h="3721354">
                  <a:moveTo>
                    <a:pt x="0" y="0"/>
                  </a:moveTo>
                  <a:lnTo>
                    <a:pt x="24384000" y="0"/>
                  </a:lnTo>
                  <a:lnTo>
                    <a:pt x="24384000" y="3721354"/>
                  </a:lnTo>
                  <a:lnTo>
                    <a:pt x="0" y="3721354"/>
                  </a:lnTo>
                  <a:lnTo>
                    <a:pt x="0" y="0"/>
                  </a:lnTo>
                  <a:close/>
                </a:path>
              </a:pathLst>
            </a:custGeom>
            <a:blipFill>
              <a:blip r:embed="rId2"/>
              <a:stretch>
                <a:fillRect l="-2" r="-2" b="1"/>
              </a:stretch>
            </a:blipFill>
          </p:spPr>
        </p:sp>
      </p:grpSp>
      <p:sp>
        <p:nvSpPr>
          <p:cNvPr id="8" name="TextBox 8"/>
          <p:cNvSpPr txBox="1"/>
          <p:nvPr/>
        </p:nvSpPr>
        <p:spPr>
          <a:xfrm>
            <a:off x="834667" y="3340894"/>
            <a:ext cx="9824889" cy="657681"/>
          </a:xfrm>
          <a:prstGeom prst="rect">
            <a:avLst/>
          </a:prstGeom>
        </p:spPr>
        <p:txBody>
          <a:bodyPr lIns="0" tIns="0" rIns="0" bIns="0" rtlCol="0" anchor="t">
            <a:spAutoFit/>
          </a:bodyPr>
          <a:lstStyle/>
          <a:p>
            <a:pPr algn="l">
              <a:lnSpc>
                <a:spcPts val="5437"/>
              </a:lnSpc>
            </a:pPr>
            <a:r>
              <a:rPr lang="en-US" sz="4375" dirty="0">
                <a:solidFill>
                  <a:srgbClr val="76B9FF"/>
                </a:solidFill>
                <a:latin typeface="Roboto Slab"/>
                <a:ea typeface="Roboto Slab"/>
                <a:cs typeface="Roboto Slab"/>
                <a:sym typeface="Roboto Slab"/>
              </a:rPr>
              <a:t>Key Features</a:t>
            </a:r>
          </a:p>
        </p:txBody>
      </p:sp>
      <p:grpSp>
        <p:nvGrpSpPr>
          <p:cNvPr id="9" name="Group 9"/>
          <p:cNvGrpSpPr/>
          <p:nvPr/>
        </p:nvGrpSpPr>
        <p:grpSpPr>
          <a:xfrm>
            <a:off x="992238" y="5038725"/>
            <a:ext cx="558105" cy="558105"/>
            <a:chOff x="0" y="0"/>
            <a:chExt cx="744140" cy="744140"/>
          </a:xfrm>
        </p:grpSpPr>
        <p:sp>
          <p:nvSpPr>
            <p:cNvPr id="10" name="Freeform 10" descr="preencoded.png"/>
            <p:cNvSpPr/>
            <p:nvPr/>
          </p:nvSpPr>
          <p:spPr>
            <a:xfrm>
              <a:off x="0" y="0"/>
              <a:ext cx="744093" cy="744093"/>
            </a:xfrm>
            <a:custGeom>
              <a:avLst/>
              <a:gdLst/>
              <a:ahLst/>
              <a:cxnLst/>
              <a:rect l="l" t="t" r="r" b="b"/>
              <a:pathLst>
                <a:path w="744093" h="744093">
                  <a:moveTo>
                    <a:pt x="0" y="0"/>
                  </a:moveTo>
                  <a:lnTo>
                    <a:pt x="744093" y="0"/>
                  </a:lnTo>
                  <a:lnTo>
                    <a:pt x="744093" y="744093"/>
                  </a:lnTo>
                  <a:lnTo>
                    <a:pt x="0" y="744093"/>
                  </a:lnTo>
                  <a:lnTo>
                    <a:pt x="0" y="0"/>
                  </a:lnTo>
                  <a:close/>
                </a:path>
              </a:pathLst>
            </a:custGeom>
            <a:blipFill>
              <a:blip r:embed="rId3"/>
              <a:stretch>
                <a:fillRect r="-6" b="-6"/>
              </a:stretch>
            </a:blipFill>
          </p:spPr>
        </p:sp>
      </p:grpSp>
      <p:sp>
        <p:nvSpPr>
          <p:cNvPr id="11" name="TextBox 11"/>
          <p:cNvSpPr txBox="1"/>
          <p:nvPr/>
        </p:nvSpPr>
        <p:spPr>
          <a:xfrm>
            <a:off x="1829395" y="5161657"/>
            <a:ext cx="2790974" cy="358229"/>
          </a:xfrm>
          <a:prstGeom prst="rect">
            <a:avLst/>
          </a:prstGeom>
        </p:spPr>
        <p:txBody>
          <a:bodyPr lIns="0" tIns="0" rIns="0" bIns="0" rtlCol="0" anchor="t">
            <a:spAutoFit/>
          </a:bodyPr>
          <a:lstStyle/>
          <a:p>
            <a:pPr algn="l">
              <a:lnSpc>
                <a:spcPts val="2687"/>
              </a:lnSpc>
            </a:pPr>
            <a:r>
              <a:rPr lang="en-US" sz="2187">
                <a:solidFill>
                  <a:srgbClr val="D6E5EF"/>
                </a:solidFill>
                <a:latin typeface="Roboto Slab"/>
                <a:ea typeface="Roboto Slab"/>
                <a:cs typeface="Roboto Slab"/>
                <a:sym typeface="Roboto Slab"/>
              </a:rPr>
              <a:t>Mood Selector</a:t>
            </a:r>
          </a:p>
        </p:txBody>
      </p:sp>
      <p:sp>
        <p:nvSpPr>
          <p:cNvPr id="12" name="TextBox 12"/>
          <p:cNvSpPr txBox="1"/>
          <p:nvPr/>
        </p:nvSpPr>
        <p:spPr>
          <a:xfrm>
            <a:off x="1829395" y="5577631"/>
            <a:ext cx="15466367" cy="433388"/>
          </a:xfrm>
          <a:prstGeom prst="rect">
            <a:avLst/>
          </a:prstGeom>
        </p:spPr>
        <p:txBody>
          <a:bodyPr lIns="0" tIns="0" rIns="0" bIns="0" rtlCol="0" anchor="t">
            <a:spAutoFit/>
          </a:bodyPr>
          <a:lstStyle/>
          <a:p>
            <a:pPr algn="l">
              <a:lnSpc>
                <a:spcPts val="2812"/>
              </a:lnSpc>
            </a:pPr>
            <a:r>
              <a:rPr lang="en-US" sz="1750">
                <a:solidFill>
                  <a:srgbClr val="D6E5EF"/>
                </a:solidFill>
                <a:latin typeface="Roboto"/>
                <a:ea typeface="Roboto"/>
                <a:cs typeface="Roboto"/>
                <a:sym typeface="Roboto"/>
              </a:rPr>
              <a:t>A dynamic and intuitive interface that allows users to easily express their desired travel vibe through a curated selection of moods.</a:t>
            </a:r>
          </a:p>
        </p:txBody>
      </p:sp>
      <p:grpSp>
        <p:nvGrpSpPr>
          <p:cNvPr id="13" name="Group 13"/>
          <p:cNvGrpSpPr/>
          <p:nvPr/>
        </p:nvGrpSpPr>
        <p:grpSpPr>
          <a:xfrm>
            <a:off x="992238" y="6569125"/>
            <a:ext cx="558105" cy="558105"/>
            <a:chOff x="0" y="0"/>
            <a:chExt cx="744140" cy="744140"/>
          </a:xfrm>
        </p:grpSpPr>
        <p:sp>
          <p:nvSpPr>
            <p:cNvPr id="14" name="Freeform 14" descr="preencoded.png"/>
            <p:cNvSpPr/>
            <p:nvPr/>
          </p:nvSpPr>
          <p:spPr>
            <a:xfrm>
              <a:off x="0" y="0"/>
              <a:ext cx="744093" cy="744093"/>
            </a:xfrm>
            <a:custGeom>
              <a:avLst/>
              <a:gdLst/>
              <a:ahLst/>
              <a:cxnLst/>
              <a:rect l="l" t="t" r="r" b="b"/>
              <a:pathLst>
                <a:path w="744093" h="744093">
                  <a:moveTo>
                    <a:pt x="0" y="0"/>
                  </a:moveTo>
                  <a:lnTo>
                    <a:pt x="744093" y="0"/>
                  </a:lnTo>
                  <a:lnTo>
                    <a:pt x="744093" y="744093"/>
                  </a:lnTo>
                  <a:lnTo>
                    <a:pt x="0" y="744093"/>
                  </a:lnTo>
                  <a:lnTo>
                    <a:pt x="0" y="0"/>
                  </a:lnTo>
                  <a:close/>
                </a:path>
              </a:pathLst>
            </a:custGeom>
            <a:blipFill>
              <a:blip r:embed="rId4"/>
              <a:stretch>
                <a:fillRect r="-6" b="-6"/>
              </a:stretch>
            </a:blipFill>
          </p:spPr>
        </p:sp>
      </p:grpSp>
      <p:sp>
        <p:nvSpPr>
          <p:cNvPr id="15" name="TextBox 15"/>
          <p:cNvSpPr txBox="1"/>
          <p:nvPr/>
        </p:nvSpPr>
        <p:spPr>
          <a:xfrm>
            <a:off x="1829395" y="6692056"/>
            <a:ext cx="3298775" cy="358229"/>
          </a:xfrm>
          <a:prstGeom prst="rect">
            <a:avLst/>
          </a:prstGeom>
        </p:spPr>
        <p:txBody>
          <a:bodyPr lIns="0" tIns="0" rIns="0" bIns="0" rtlCol="0" anchor="t">
            <a:spAutoFit/>
          </a:bodyPr>
          <a:lstStyle/>
          <a:p>
            <a:pPr algn="l">
              <a:lnSpc>
                <a:spcPts val="2687"/>
              </a:lnSpc>
            </a:pPr>
            <a:r>
              <a:rPr lang="en-US" sz="2187">
                <a:solidFill>
                  <a:srgbClr val="D6E5EF"/>
                </a:solidFill>
                <a:latin typeface="Roboto Slab"/>
                <a:ea typeface="Roboto Slab"/>
                <a:cs typeface="Roboto Slab"/>
                <a:sym typeface="Roboto Slab"/>
              </a:rPr>
              <a:t>Hidden Gem Suggestions</a:t>
            </a:r>
          </a:p>
        </p:txBody>
      </p:sp>
      <p:sp>
        <p:nvSpPr>
          <p:cNvPr id="16" name="TextBox 16"/>
          <p:cNvSpPr txBox="1"/>
          <p:nvPr/>
        </p:nvSpPr>
        <p:spPr>
          <a:xfrm>
            <a:off x="1829395" y="7108031"/>
            <a:ext cx="15466367" cy="433388"/>
          </a:xfrm>
          <a:prstGeom prst="rect">
            <a:avLst/>
          </a:prstGeom>
        </p:spPr>
        <p:txBody>
          <a:bodyPr lIns="0" tIns="0" rIns="0" bIns="0" rtlCol="0" anchor="t">
            <a:spAutoFit/>
          </a:bodyPr>
          <a:lstStyle/>
          <a:p>
            <a:pPr algn="l">
              <a:lnSpc>
                <a:spcPts val="2812"/>
              </a:lnSpc>
            </a:pPr>
            <a:r>
              <a:rPr lang="en-US" sz="1750">
                <a:solidFill>
                  <a:srgbClr val="D6E5EF"/>
                </a:solidFill>
                <a:latin typeface="Roboto"/>
                <a:ea typeface="Roboto"/>
                <a:cs typeface="Roboto"/>
                <a:sym typeface="Roboto"/>
              </a:rPr>
              <a:t>Unearthing unique, off-the-beaten-path experiences that cater to the adventurous spirit and provide a deeper connection to the local culture.</a:t>
            </a:r>
          </a:p>
        </p:txBody>
      </p:sp>
      <p:grpSp>
        <p:nvGrpSpPr>
          <p:cNvPr id="17" name="Group 17"/>
          <p:cNvGrpSpPr/>
          <p:nvPr/>
        </p:nvGrpSpPr>
        <p:grpSpPr>
          <a:xfrm>
            <a:off x="992238" y="8099524"/>
            <a:ext cx="558105" cy="558105"/>
            <a:chOff x="0" y="0"/>
            <a:chExt cx="744140" cy="744140"/>
          </a:xfrm>
        </p:grpSpPr>
        <p:sp>
          <p:nvSpPr>
            <p:cNvPr id="18" name="Freeform 18" descr="preencoded.png"/>
            <p:cNvSpPr/>
            <p:nvPr/>
          </p:nvSpPr>
          <p:spPr>
            <a:xfrm>
              <a:off x="0" y="0"/>
              <a:ext cx="744093" cy="744093"/>
            </a:xfrm>
            <a:custGeom>
              <a:avLst/>
              <a:gdLst/>
              <a:ahLst/>
              <a:cxnLst/>
              <a:rect l="l" t="t" r="r" b="b"/>
              <a:pathLst>
                <a:path w="744093" h="744093">
                  <a:moveTo>
                    <a:pt x="0" y="0"/>
                  </a:moveTo>
                  <a:lnTo>
                    <a:pt x="744093" y="0"/>
                  </a:lnTo>
                  <a:lnTo>
                    <a:pt x="744093" y="744093"/>
                  </a:lnTo>
                  <a:lnTo>
                    <a:pt x="0" y="744093"/>
                  </a:lnTo>
                  <a:lnTo>
                    <a:pt x="0" y="0"/>
                  </a:lnTo>
                  <a:close/>
                </a:path>
              </a:pathLst>
            </a:custGeom>
            <a:blipFill>
              <a:blip r:embed="rId5"/>
              <a:stretch>
                <a:fillRect r="-6" b="-6"/>
              </a:stretch>
            </a:blipFill>
          </p:spPr>
        </p:sp>
      </p:grpSp>
      <p:sp>
        <p:nvSpPr>
          <p:cNvPr id="19" name="TextBox 19"/>
          <p:cNvSpPr txBox="1"/>
          <p:nvPr/>
        </p:nvSpPr>
        <p:spPr>
          <a:xfrm>
            <a:off x="1829395" y="8222456"/>
            <a:ext cx="2790974" cy="358229"/>
          </a:xfrm>
          <a:prstGeom prst="rect">
            <a:avLst/>
          </a:prstGeom>
        </p:spPr>
        <p:txBody>
          <a:bodyPr lIns="0" tIns="0" rIns="0" bIns="0" rtlCol="0" anchor="t">
            <a:spAutoFit/>
          </a:bodyPr>
          <a:lstStyle/>
          <a:p>
            <a:pPr algn="l">
              <a:lnSpc>
                <a:spcPts val="2687"/>
              </a:lnSpc>
            </a:pPr>
            <a:r>
              <a:rPr lang="en-US" sz="2187">
                <a:solidFill>
                  <a:srgbClr val="D6E5EF"/>
                </a:solidFill>
                <a:latin typeface="Roboto Slab"/>
                <a:ea typeface="Roboto Slab"/>
                <a:cs typeface="Roboto Slab"/>
                <a:sym typeface="Roboto Slab"/>
              </a:rPr>
              <a:t>Surprise Plans</a:t>
            </a:r>
          </a:p>
        </p:txBody>
      </p:sp>
      <p:sp>
        <p:nvSpPr>
          <p:cNvPr id="20" name="TextBox 20"/>
          <p:cNvSpPr txBox="1"/>
          <p:nvPr/>
        </p:nvSpPr>
        <p:spPr>
          <a:xfrm>
            <a:off x="1829395" y="8638431"/>
            <a:ext cx="15466367" cy="433388"/>
          </a:xfrm>
          <a:prstGeom prst="rect">
            <a:avLst/>
          </a:prstGeom>
        </p:spPr>
        <p:txBody>
          <a:bodyPr lIns="0" tIns="0" rIns="0" bIns="0" rtlCol="0" anchor="t">
            <a:spAutoFit/>
          </a:bodyPr>
          <a:lstStyle/>
          <a:p>
            <a:pPr algn="l">
              <a:lnSpc>
                <a:spcPts val="2812"/>
              </a:lnSpc>
            </a:pPr>
            <a:r>
              <a:rPr lang="en-US" sz="1750">
                <a:solidFill>
                  <a:srgbClr val="D6E5EF"/>
                </a:solidFill>
                <a:latin typeface="Roboto"/>
                <a:ea typeface="Roboto"/>
                <a:cs typeface="Roboto"/>
                <a:sym typeface="Roboto"/>
              </a:rPr>
              <a:t>Embrace the unknown with randomly generated itineraries and activities that push users outside their comfort zone and create memorable moments.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14400" y="800100"/>
            <a:ext cx="7368779" cy="784622"/>
          </a:xfrm>
          <a:prstGeom prst="rect">
            <a:avLst/>
          </a:prstGeom>
        </p:spPr>
        <p:txBody>
          <a:bodyPr lIns="0" tIns="0" rIns="0" bIns="0" rtlCol="0" anchor="t">
            <a:spAutoFit/>
          </a:bodyPr>
          <a:lstStyle/>
          <a:p>
            <a:pPr algn="l">
              <a:lnSpc>
                <a:spcPts val="6062"/>
              </a:lnSpc>
            </a:pPr>
            <a:r>
              <a:rPr lang="en-US" sz="4875" dirty="0">
                <a:solidFill>
                  <a:srgbClr val="76B9FF"/>
                </a:solidFill>
                <a:latin typeface="Roboto Slab"/>
                <a:ea typeface="Roboto Slab"/>
                <a:cs typeface="Roboto Slab"/>
                <a:sym typeface="Roboto Slab"/>
              </a:rPr>
              <a:t>Information Architecture</a:t>
            </a:r>
          </a:p>
        </p:txBody>
      </p:sp>
      <p:pic>
        <p:nvPicPr>
          <p:cNvPr id="18" name="Picture 17">
            <a:extLst>
              <a:ext uri="{FF2B5EF4-FFF2-40B4-BE49-F238E27FC236}">
                <a16:creationId xmlns:a16="http://schemas.microsoft.com/office/drawing/2014/main" id="{3EA07907-FEB1-9610-FB3F-5414435E0FF4}"/>
              </a:ext>
            </a:extLst>
          </p:cNvPr>
          <p:cNvPicPr>
            <a:picLocks noChangeAspect="1"/>
          </p:cNvPicPr>
          <p:nvPr/>
        </p:nvPicPr>
        <p:blipFill>
          <a:blip r:embed="rId2"/>
          <a:srcRect l="5833" t="23333" r="5416" b="6863"/>
          <a:stretch>
            <a:fillRect/>
          </a:stretch>
        </p:blipFill>
        <p:spPr>
          <a:xfrm>
            <a:off x="914399" y="2171700"/>
            <a:ext cx="16595333" cy="69342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92238" y="1638895"/>
            <a:ext cx="5798344" cy="593817"/>
          </a:xfrm>
          <a:prstGeom prst="rect">
            <a:avLst/>
          </a:prstGeom>
        </p:spPr>
        <p:txBody>
          <a:bodyPr lIns="0" tIns="0" rIns="0" bIns="0" rtlCol="0" anchor="t">
            <a:spAutoFit/>
          </a:bodyPr>
          <a:lstStyle/>
          <a:p>
            <a:pPr algn="l">
              <a:lnSpc>
                <a:spcPts val="4875"/>
              </a:lnSpc>
            </a:pPr>
            <a:r>
              <a:rPr lang="en-US" sz="3875" dirty="0">
                <a:solidFill>
                  <a:srgbClr val="76B9FF"/>
                </a:solidFill>
                <a:latin typeface="Roboto Slab"/>
                <a:ea typeface="Roboto Slab"/>
                <a:cs typeface="Roboto Slab"/>
                <a:sym typeface="Roboto Slab"/>
              </a:rPr>
              <a:t>Task Flow</a:t>
            </a:r>
          </a:p>
        </p:txBody>
      </p:sp>
      <p:grpSp>
        <p:nvGrpSpPr>
          <p:cNvPr id="7" name="Group 7"/>
          <p:cNvGrpSpPr/>
          <p:nvPr/>
        </p:nvGrpSpPr>
        <p:grpSpPr>
          <a:xfrm>
            <a:off x="992238" y="2675036"/>
            <a:ext cx="992238" cy="1190774"/>
            <a:chOff x="0" y="0"/>
            <a:chExt cx="1322983" cy="1587698"/>
          </a:xfrm>
        </p:grpSpPr>
        <p:sp>
          <p:nvSpPr>
            <p:cNvPr id="8" name="Freeform 8"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2"/>
              <a:stretch>
                <a:fillRect t="-76" r="-1" b="-72"/>
              </a:stretch>
            </a:blipFill>
          </p:spPr>
        </p:sp>
      </p:grpSp>
      <p:sp>
        <p:nvSpPr>
          <p:cNvPr id="9" name="TextBox 9"/>
          <p:cNvSpPr txBox="1"/>
          <p:nvPr/>
        </p:nvSpPr>
        <p:spPr>
          <a:xfrm>
            <a:off x="2182862" y="2863900"/>
            <a:ext cx="2480816"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App Opens</a:t>
            </a:r>
          </a:p>
        </p:txBody>
      </p:sp>
      <p:sp>
        <p:nvSpPr>
          <p:cNvPr id="10" name="TextBox 10"/>
          <p:cNvSpPr txBox="1"/>
          <p:nvPr/>
        </p:nvSpPr>
        <p:spPr>
          <a:xfrm>
            <a:off x="2182862" y="3235821"/>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User launches Vibeway, seeking a quick escape or a new experience.</a:t>
            </a:r>
          </a:p>
        </p:txBody>
      </p:sp>
      <p:grpSp>
        <p:nvGrpSpPr>
          <p:cNvPr id="11" name="Group 11"/>
          <p:cNvGrpSpPr/>
          <p:nvPr/>
        </p:nvGrpSpPr>
        <p:grpSpPr>
          <a:xfrm>
            <a:off x="992238" y="3865810"/>
            <a:ext cx="992238" cy="1190774"/>
            <a:chOff x="0" y="0"/>
            <a:chExt cx="1322983" cy="1587698"/>
          </a:xfrm>
        </p:grpSpPr>
        <p:sp>
          <p:nvSpPr>
            <p:cNvPr id="12" name="Freeform 12"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3"/>
              <a:stretch>
                <a:fillRect t="-76" r="-1" b="-72"/>
              </a:stretch>
            </a:blipFill>
          </p:spPr>
        </p:sp>
      </p:grpSp>
      <p:sp>
        <p:nvSpPr>
          <p:cNvPr id="13" name="TextBox 13"/>
          <p:cNvSpPr txBox="1"/>
          <p:nvPr/>
        </p:nvSpPr>
        <p:spPr>
          <a:xfrm>
            <a:off x="2182862" y="4054674"/>
            <a:ext cx="2480816"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Select Preferences</a:t>
            </a:r>
          </a:p>
        </p:txBody>
      </p:sp>
      <p:sp>
        <p:nvSpPr>
          <p:cNvPr id="14" name="TextBox 14"/>
          <p:cNvSpPr txBox="1"/>
          <p:nvPr/>
        </p:nvSpPr>
        <p:spPr>
          <a:xfrm>
            <a:off x="2182862" y="4426595"/>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User defines their desired travel vibe by choosing a mood, time, and budget.</a:t>
            </a:r>
          </a:p>
        </p:txBody>
      </p:sp>
      <p:grpSp>
        <p:nvGrpSpPr>
          <p:cNvPr id="15" name="Group 15"/>
          <p:cNvGrpSpPr/>
          <p:nvPr/>
        </p:nvGrpSpPr>
        <p:grpSpPr>
          <a:xfrm>
            <a:off x="992238" y="5056585"/>
            <a:ext cx="992238" cy="1190774"/>
            <a:chOff x="0" y="0"/>
            <a:chExt cx="1322983" cy="1587698"/>
          </a:xfrm>
        </p:grpSpPr>
        <p:sp>
          <p:nvSpPr>
            <p:cNvPr id="16" name="Freeform 16"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4"/>
              <a:stretch>
                <a:fillRect t="-76" r="-1" b="-72"/>
              </a:stretch>
            </a:blipFill>
          </p:spPr>
        </p:sp>
      </p:grpSp>
      <p:sp>
        <p:nvSpPr>
          <p:cNvPr id="17" name="TextBox 17"/>
          <p:cNvSpPr txBox="1"/>
          <p:nvPr/>
        </p:nvSpPr>
        <p:spPr>
          <a:xfrm>
            <a:off x="2182862" y="5245448"/>
            <a:ext cx="2829966"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Destination Suggestions</a:t>
            </a:r>
          </a:p>
        </p:txBody>
      </p:sp>
      <p:sp>
        <p:nvSpPr>
          <p:cNvPr id="18" name="TextBox 18"/>
          <p:cNvSpPr txBox="1"/>
          <p:nvPr/>
        </p:nvSpPr>
        <p:spPr>
          <a:xfrm>
            <a:off x="2182862" y="5617369"/>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Vibeway generates unique destination ideas and activities based on the selected preferences.</a:t>
            </a:r>
          </a:p>
        </p:txBody>
      </p:sp>
      <p:grpSp>
        <p:nvGrpSpPr>
          <p:cNvPr id="19" name="Group 19"/>
          <p:cNvGrpSpPr/>
          <p:nvPr/>
        </p:nvGrpSpPr>
        <p:grpSpPr>
          <a:xfrm>
            <a:off x="992238" y="6247359"/>
            <a:ext cx="992238" cy="1190774"/>
            <a:chOff x="0" y="0"/>
            <a:chExt cx="1322983" cy="1587698"/>
          </a:xfrm>
        </p:grpSpPr>
        <p:sp>
          <p:nvSpPr>
            <p:cNvPr id="20" name="Freeform 20"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5"/>
              <a:stretch>
                <a:fillRect t="-76" r="-1" b="-72"/>
              </a:stretch>
            </a:blipFill>
          </p:spPr>
        </p:sp>
      </p:grpSp>
      <p:sp>
        <p:nvSpPr>
          <p:cNvPr id="21" name="TextBox 21"/>
          <p:cNvSpPr txBox="1"/>
          <p:nvPr/>
        </p:nvSpPr>
        <p:spPr>
          <a:xfrm>
            <a:off x="2182862" y="6436221"/>
            <a:ext cx="2480816"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Explore Location</a:t>
            </a:r>
          </a:p>
        </p:txBody>
      </p:sp>
      <p:sp>
        <p:nvSpPr>
          <p:cNvPr id="22" name="TextBox 22"/>
          <p:cNvSpPr txBox="1"/>
          <p:nvPr/>
        </p:nvSpPr>
        <p:spPr>
          <a:xfrm>
            <a:off x="2182862" y="6808142"/>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The user delves into the suggested location, discovering hidden gems and local experiences.</a:t>
            </a:r>
          </a:p>
        </p:txBody>
      </p:sp>
      <p:grpSp>
        <p:nvGrpSpPr>
          <p:cNvPr id="23" name="Group 23"/>
          <p:cNvGrpSpPr/>
          <p:nvPr/>
        </p:nvGrpSpPr>
        <p:grpSpPr>
          <a:xfrm>
            <a:off x="992238" y="7438132"/>
            <a:ext cx="992238" cy="1190774"/>
            <a:chOff x="0" y="0"/>
            <a:chExt cx="1322983" cy="1587698"/>
          </a:xfrm>
        </p:grpSpPr>
        <p:sp>
          <p:nvSpPr>
            <p:cNvPr id="24" name="Freeform 24" descr="preencoded.png"/>
            <p:cNvSpPr/>
            <p:nvPr/>
          </p:nvSpPr>
          <p:spPr>
            <a:xfrm>
              <a:off x="0" y="0"/>
              <a:ext cx="1322959" cy="1587754"/>
            </a:xfrm>
            <a:custGeom>
              <a:avLst/>
              <a:gdLst/>
              <a:ahLst/>
              <a:cxnLst/>
              <a:rect l="l" t="t" r="r" b="b"/>
              <a:pathLst>
                <a:path w="1322959" h="1587754">
                  <a:moveTo>
                    <a:pt x="0" y="0"/>
                  </a:moveTo>
                  <a:lnTo>
                    <a:pt x="1322959" y="0"/>
                  </a:lnTo>
                  <a:lnTo>
                    <a:pt x="1322959" y="1587754"/>
                  </a:lnTo>
                  <a:lnTo>
                    <a:pt x="0" y="1587754"/>
                  </a:lnTo>
                  <a:lnTo>
                    <a:pt x="0" y="0"/>
                  </a:lnTo>
                  <a:close/>
                </a:path>
              </a:pathLst>
            </a:custGeom>
            <a:blipFill>
              <a:blip r:embed="rId6"/>
              <a:stretch>
                <a:fillRect t="-76" r="-1" b="-72"/>
              </a:stretch>
            </a:blipFill>
          </p:spPr>
        </p:sp>
      </p:grpSp>
      <p:sp>
        <p:nvSpPr>
          <p:cNvPr id="25" name="TextBox 25"/>
          <p:cNvSpPr txBox="1"/>
          <p:nvPr/>
        </p:nvSpPr>
        <p:spPr>
          <a:xfrm>
            <a:off x="2182862" y="7626995"/>
            <a:ext cx="2480816" cy="319534"/>
          </a:xfrm>
          <a:prstGeom prst="rect">
            <a:avLst/>
          </a:prstGeom>
        </p:spPr>
        <p:txBody>
          <a:bodyPr lIns="0" tIns="0" rIns="0" bIns="0" rtlCol="0" anchor="t">
            <a:spAutoFit/>
          </a:bodyPr>
          <a:lstStyle/>
          <a:p>
            <a:pPr algn="l">
              <a:lnSpc>
                <a:spcPts val="2437"/>
              </a:lnSpc>
            </a:pPr>
            <a:r>
              <a:rPr lang="en-US" sz="1937">
                <a:solidFill>
                  <a:srgbClr val="D6E5EF"/>
                </a:solidFill>
                <a:latin typeface="Roboto Slab"/>
                <a:ea typeface="Roboto Slab"/>
                <a:cs typeface="Roboto Slab"/>
                <a:sym typeface="Roboto Slab"/>
              </a:rPr>
              <a:t>Provide Feedback</a:t>
            </a:r>
          </a:p>
        </p:txBody>
      </p:sp>
      <p:sp>
        <p:nvSpPr>
          <p:cNvPr id="26" name="TextBox 26"/>
          <p:cNvSpPr txBox="1"/>
          <p:nvPr/>
        </p:nvSpPr>
        <p:spPr>
          <a:xfrm>
            <a:off x="2182862" y="7998916"/>
            <a:ext cx="15112901" cy="384274"/>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After their adventure, the user can provide feedback to help improve future recommendations.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grpSp>
        <p:nvGrpSpPr>
          <p:cNvPr id="6" name="Group 6"/>
          <p:cNvGrpSpPr/>
          <p:nvPr/>
        </p:nvGrpSpPr>
        <p:grpSpPr>
          <a:xfrm>
            <a:off x="0" y="0"/>
            <a:ext cx="18288000" cy="3101131"/>
            <a:chOff x="0" y="0"/>
            <a:chExt cx="24384000" cy="4134842"/>
          </a:xfrm>
        </p:grpSpPr>
        <p:sp>
          <p:nvSpPr>
            <p:cNvPr id="7" name="Freeform 7" descr="preencoded.png"/>
            <p:cNvSpPr/>
            <p:nvPr/>
          </p:nvSpPr>
          <p:spPr>
            <a:xfrm>
              <a:off x="0" y="0"/>
              <a:ext cx="24384000" cy="4134866"/>
            </a:xfrm>
            <a:custGeom>
              <a:avLst/>
              <a:gdLst/>
              <a:ahLst/>
              <a:cxnLst/>
              <a:rect l="l" t="t" r="r" b="b"/>
              <a:pathLst>
                <a:path w="24384000" h="4134866">
                  <a:moveTo>
                    <a:pt x="0" y="0"/>
                  </a:moveTo>
                  <a:lnTo>
                    <a:pt x="24384000" y="0"/>
                  </a:lnTo>
                  <a:lnTo>
                    <a:pt x="24384000" y="4134866"/>
                  </a:lnTo>
                  <a:lnTo>
                    <a:pt x="0" y="4134866"/>
                  </a:lnTo>
                  <a:lnTo>
                    <a:pt x="0" y="0"/>
                  </a:lnTo>
                  <a:close/>
                </a:path>
              </a:pathLst>
            </a:custGeom>
            <a:blipFill>
              <a:blip r:embed="rId2"/>
              <a:stretch>
                <a:fillRect t="-64" b="-64"/>
              </a:stretch>
            </a:blipFill>
          </p:spPr>
        </p:sp>
      </p:grpSp>
      <p:sp>
        <p:nvSpPr>
          <p:cNvPr id="8" name="TextBox 8"/>
          <p:cNvSpPr txBox="1"/>
          <p:nvPr/>
        </p:nvSpPr>
        <p:spPr>
          <a:xfrm>
            <a:off x="762000" y="4402656"/>
            <a:ext cx="16992600" cy="2227148"/>
          </a:xfrm>
          <a:prstGeom prst="rect">
            <a:avLst/>
          </a:prstGeom>
        </p:spPr>
        <p:txBody>
          <a:bodyPr wrap="square" lIns="0" tIns="0" rIns="0" bIns="0" rtlCol="0" anchor="t">
            <a:spAutoFit/>
          </a:bodyPr>
          <a:lstStyle/>
          <a:p>
            <a:pPr algn="l">
              <a:lnSpc>
                <a:spcPts val="6062"/>
              </a:lnSpc>
            </a:pPr>
            <a:r>
              <a:rPr lang="en-US" sz="4875" dirty="0">
                <a:solidFill>
                  <a:srgbClr val="76B9FF"/>
                </a:solidFill>
                <a:latin typeface="Roboto Slab"/>
                <a:ea typeface="Roboto Slab"/>
                <a:cs typeface="Roboto Slab"/>
                <a:sym typeface="Roboto Slab"/>
              </a:rPr>
              <a:t>Figma Prototype:</a:t>
            </a:r>
          </a:p>
          <a:p>
            <a:pPr algn="l">
              <a:lnSpc>
                <a:spcPts val="6062"/>
              </a:lnSpc>
            </a:pPr>
            <a:endParaRPr lang="en-US" sz="4875" dirty="0">
              <a:solidFill>
                <a:srgbClr val="76B9FF"/>
              </a:solidFill>
              <a:latin typeface="Roboto Slab"/>
              <a:ea typeface="Roboto Slab"/>
              <a:cs typeface="Roboto Slab"/>
              <a:sym typeface="Roboto Slab"/>
            </a:endParaRPr>
          </a:p>
          <a:p>
            <a:pPr>
              <a:lnSpc>
                <a:spcPts val="6062"/>
              </a:lnSpc>
            </a:pPr>
            <a:r>
              <a:rPr lang="en-US" sz="2400" dirty="0">
                <a:solidFill>
                  <a:srgbClr val="76B9FF"/>
                </a:solidFill>
                <a:latin typeface="Roboto Slab"/>
                <a:ea typeface="Roboto Slab"/>
                <a:cs typeface="Roboto Slab"/>
                <a:sym typeface="Roboto Slab"/>
                <a:hlinkClick r:id="rId3"/>
              </a:rPr>
              <a:t>https://www.figma.com/proto/uGPJazEZUJpYQFO0gsClBt/Untitled?node-id=0-1&amp;t=YgFqA5mavSAV6tMJ-1</a:t>
            </a:r>
            <a:endParaRPr lang="en-US" sz="2400" dirty="0">
              <a:solidFill>
                <a:srgbClr val="76B9FF"/>
              </a:solidFill>
              <a:latin typeface="Roboto Slab"/>
              <a:ea typeface="Roboto Slab"/>
              <a:cs typeface="Roboto Slab"/>
              <a:sym typeface="Roboto Slab"/>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762000" y="998678"/>
            <a:ext cx="13068449" cy="740844"/>
          </a:xfrm>
          <a:prstGeom prst="rect">
            <a:avLst/>
          </a:prstGeom>
        </p:spPr>
        <p:txBody>
          <a:bodyPr lIns="0" tIns="0" rIns="0" bIns="0" rtlCol="0" anchor="t">
            <a:spAutoFit/>
          </a:bodyPr>
          <a:lstStyle/>
          <a:p>
            <a:pPr algn="l">
              <a:lnSpc>
                <a:spcPts val="6062"/>
              </a:lnSpc>
            </a:pPr>
            <a:r>
              <a:rPr lang="en-US" sz="4875" dirty="0">
                <a:solidFill>
                  <a:srgbClr val="76B9FF"/>
                </a:solidFill>
                <a:latin typeface="Roboto Slab"/>
                <a:ea typeface="Roboto Slab"/>
                <a:cs typeface="Roboto Slab"/>
                <a:sym typeface="Roboto Slab"/>
              </a:rPr>
              <a:t>Mockups &amp; Wireframes</a:t>
            </a:r>
          </a:p>
        </p:txBody>
      </p:sp>
      <p:pic>
        <p:nvPicPr>
          <p:cNvPr id="9" name="Picture 8">
            <a:extLst>
              <a:ext uri="{FF2B5EF4-FFF2-40B4-BE49-F238E27FC236}">
                <a16:creationId xmlns:a16="http://schemas.microsoft.com/office/drawing/2014/main" id="{43914FEC-BAF7-B1ED-C2A5-2DB250CAAB0B}"/>
              </a:ext>
            </a:extLst>
          </p:cNvPr>
          <p:cNvPicPr>
            <a:picLocks noChangeAspect="1"/>
          </p:cNvPicPr>
          <p:nvPr/>
        </p:nvPicPr>
        <p:blipFill>
          <a:blip r:embed="rId2"/>
          <a:stretch>
            <a:fillRect/>
          </a:stretch>
        </p:blipFill>
        <p:spPr>
          <a:xfrm>
            <a:off x="9232490" y="2069687"/>
            <a:ext cx="3451627" cy="7530822"/>
          </a:xfrm>
          <a:prstGeom prst="rect">
            <a:avLst/>
          </a:prstGeom>
        </p:spPr>
      </p:pic>
      <p:pic>
        <p:nvPicPr>
          <p:cNvPr id="8" name="Picture 7">
            <a:extLst>
              <a:ext uri="{FF2B5EF4-FFF2-40B4-BE49-F238E27FC236}">
                <a16:creationId xmlns:a16="http://schemas.microsoft.com/office/drawing/2014/main" id="{4F13DAFA-BFBF-7EFD-8ACC-CBA4644FE6B4}"/>
              </a:ext>
            </a:extLst>
          </p:cNvPr>
          <p:cNvPicPr>
            <a:picLocks noChangeAspect="1"/>
          </p:cNvPicPr>
          <p:nvPr/>
        </p:nvPicPr>
        <p:blipFill>
          <a:blip r:embed="rId3"/>
          <a:stretch>
            <a:fillRect/>
          </a:stretch>
        </p:blipFill>
        <p:spPr>
          <a:xfrm>
            <a:off x="13845197" y="2069687"/>
            <a:ext cx="3451627" cy="7454999"/>
          </a:xfrm>
          <a:prstGeom prst="rect">
            <a:avLst/>
          </a:prstGeom>
        </p:spPr>
      </p:pic>
      <p:pic>
        <p:nvPicPr>
          <p:cNvPr id="11" name="Picture 10">
            <a:extLst>
              <a:ext uri="{FF2B5EF4-FFF2-40B4-BE49-F238E27FC236}">
                <a16:creationId xmlns:a16="http://schemas.microsoft.com/office/drawing/2014/main" id="{E011DC84-9863-DB7A-54C4-3CFBB27F5DFB}"/>
              </a:ext>
            </a:extLst>
          </p:cNvPr>
          <p:cNvPicPr>
            <a:picLocks noChangeAspect="1"/>
          </p:cNvPicPr>
          <p:nvPr/>
        </p:nvPicPr>
        <p:blipFill>
          <a:blip r:embed="rId4"/>
          <a:stretch>
            <a:fillRect/>
          </a:stretch>
        </p:blipFill>
        <p:spPr>
          <a:xfrm>
            <a:off x="4929239" y="2069686"/>
            <a:ext cx="3451626" cy="7538269"/>
          </a:xfrm>
          <a:prstGeom prst="rect">
            <a:avLst/>
          </a:prstGeom>
        </p:spPr>
      </p:pic>
      <p:pic>
        <p:nvPicPr>
          <p:cNvPr id="13" name="Picture 12">
            <a:extLst>
              <a:ext uri="{FF2B5EF4-FFF2-40B4-BE49-F238E27FC236}">
                <a16:creationId xmlns:a16="http://schemas.microsoft.com/office/drawing/2014/main" id="{C6B803DC-3E44-5625-C525-D95694B5E5DA}"/>
              </a:ext>
            </a:extLst>
          </p:cNvPr>
          <p:cNvPicPr>
            <a:picLocks noChangeAspect="1"/>
          </p:cNvPicPr>
          <p:nvPr/>
        </p:nvPicPr>
        <p:blipFill>
          <a:blip r:embed="rId5"/>
          <a:stretch>
            <a:fillRect/>
          </a:stretch>
        </p:blipFill>
        <p:spPr>
          <a:xfrm>
            <a:off x="789039" y="1991247"/>
            <a:ext cx="3544214" cy="760926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CF31A9C0-839F-D03B-D0A9-BD70CAD0380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31082BA-B159-F1D8-46F5-698A3CEDD814}"/>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FF4B2EFF-5C6B-14DA-C6B0-B62768267AEB}"/>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a:extLst>
              <a:ext uri="{FF2B5EF4-FFF2-40B4-BE49-F238E27FC236}">
                <a16:creationId xmlns:a16="http://schemas.microsoft.com/office/drawing/2014/main" id="{2FF2BA8F-B08D-7356-1DCD-CB0331E72D9C}"/>
              </a:ext>
            </a:extLst>
          </p:cNvPr>
          <p:cNvGrpSpPr/>
          <p:nvPr/>
        </p:nvGrpSpPr>
        <p:grpSpPr>
          <a:xfrm>
            <a:off x="0" y="0"/>
            <a:ext cx="18288000" cy="10287000"/>
            <a:chOff x="0" y="0"/>
            <a:chExt cx="24384000" cy="13716000"/>
          </a:xfrm>
        </p:grpSpPr>
        <p:sp>
          <p:nvSpPr>
            <p:cNvPr id="5" name="Freeform 5">
              <a:extLst>
                <a:ext uri="{FF2B5EF4-FFF2-40B4-BE49-F238E27FC236}">
                  <a16:creationId xmlns:a16="http://schemas.microsoft.com/office/drawing/2014/main" id="{BF0C6529-460B-E4AB-2670-C6A5430A1910}"/>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a:extLst>
              <a:ext uri="{FF2B5EF4-FFF2-40B4-BE49-F238E27FC236}">
                <a16:creationId xmlns:a16="http://schemas.microsoft.com/office/drawing/2014/main" id="{9FCBC897-82E9-0369-3488-B73F7ABCD4CF}"/>
              </a:ext>
            </a:extLst>
          </p:cNvPr>
          <p:cNvSpPr txBox="1"/>
          <p:nvPr/>
        </p:nvSpPr>
        <p:spPr>
          <a:xfrm>
            <a:off x="762000" y="998678"/>
            <a:ext cx="13068449" cy="740844"/>
          </a:xfrm>
          <a:prstGeom prst="rect">
            <a:avLst/>
          </a:prstGeom>
        </p:spPr>
        <p:txBody>
          <a:bodyPr lIns="0" tIns="0" rIns="0" bIns="0" rtlCol="0" anchor="t">
            <a:spAutoFit/>
          </a:bodyPr>
          <a:lstStyle/>
          <a:p>
            <a:pPr algn="l">
              <a:lnSpc>
                <a:spcPts val="6062"/>
              </a:lnSpc>
            </a:pPr>
            <a:r>
              <a:rPr lang="en-US" sz="4875" dirty="0">
                <a:solidFill>
                  <a:srgbClr val="76B9FF"/>
                </a:solidFill>
                <a:latin typeface="Roboto Slab"/>
                <a:ea typeface="Roboto Slab"/>
                <a:cs typeface="Roboto Slab"/>
                <a:sym typeface="Roboto Slab"/>
              </a:rPr>
              <a:t>Mockups &amp; Wireframes</a:t>
            </a:r>
          </a:p>
        </p:txBody>
      </p:sp>
      <p:pic>
        <p:nvPicPr>
          <p:cNvPr id="13" name="Picture 12">
            <a:extLst>
              <a:ext uri="{FF2B5EF4-FFF2-40B4-BE49-F238E27FC236}">
                <a16:creationId xmlns:a16="http://schemas.microsoft.com/office/drawing/2014/main" id="{F8A4A65B-96D3-AE67-92F5-EAE8D34C0295}"/>
              </a:ext>
            </a:extLst>
          </p:cNvPr>
          <p:cNvPicPr>
            <a:picLocks noChangeAspect="1"/>
          </p:cNvPicPr>
          <p:nvPr/>
        </p:nvPicPr>
        <p:blipFill>
          <a:blip r:embed="rId2"/>
          <a:stretch>
            <a:fillRect/>
          </a:stretch>
        </p:blipFill>
        <p:spPr>
          <a:xfrm>
            <a:off x="2386808" y="2211010"/>
            <a:ext cx="2924583" cy="6182588"/>
          </a:xfrm>
          <a:prstGeom prst="rect">
            <a:avLst/>
          </a:prstGeom>
        </p:spPr>
      </p:pic>
      <p:pic>
        <p:nvPicPr>
          <p:cNvPr id="18" name="Picture 17">
            <a:extLst>
              <a:ext uri="{FF2B5EF4-FFF2-40B4-BE49-F238E27FC236}">
                <a16:creationId xmlns:a16="http://schemas.microsoft.com/office/drawing/2014/main" id="{94AC7616-81A6-9B9C-F3EF-F8050370FB5C}"/>
              </a:ext>
            </a:extLst>
          </p:cNvPr>
          <p:cNvPicPr>
            <a:picLocks noChangeAspect="1"/>
          </p:cNvPicPr>
          <p:nvPr/>
        </p:nvPicPr>
        <p:blipFill>
          <a:blip r:embed="rId3"/>
          <a:stretch>
            <a:fillRect/>
          </a:stretch>
        </p:blipFill>
        <p:spPr>
          <a:xfrm>
            <a:off x="10167081" y="2321183"/>
            <a:ext cx="2829320" cy="6072415"/>
          </a:xfrm>
          <a:prstGeom prst="rect">
            <a:avLst/>
          </a:prstGeom>
        </p:spPr>
      </p:pic>
      <p:pic>
        <p:nvPicPr>
          <p:cNvPr id="20" name="Picture 19">
            <a:extLst>
              <a:ext uri="{FF2B5EF4-FFF2-40B4-BE49-F238E27FC236}">
                <a16:creationId xmlns:a16="http://schemas.microsoft.com/office/drawing/2014/main" id="{893D92C1-6243-853C-6DA5-6A019521782B}"/>
              </a:ext>
            </a:extLst>
          </p:cNvPr>
          <p:cNvPicPr>
            <a:picLocks noChangeAspect="1"/>
          </p:cNvPicPr>
          <p:nvPr/>
        </p:nvPicPr>
        <p:blipFill>
          <a:blip r:embed="rId4"/>
          <a:stretch>
            <a:fillRect/>
          </a:stretch>
        </p:blipFill>
        <p:spPr>
          <a:xfrm>
            <a:off x="6303992" y="2211010"/>
            <a:ext cx="2870488" cy="6182589"/>
          </a:xfrm>
          <a:prstGeom prst="rect">
            <a:avLst/>
          </a:prstGeom>
        </p:spPr>
      </p:pic>
      <p:pic>
        <p:nvPicPr>
          <p:cNvPr id="22" name="Picture 21">
            <a:extLst>
              <a:ext uri="{FF2B5EF4-FFF2-40B4-BE49-F238E27FC236}">
                <a16:creationId xmlns:a16="http://schemas.microsoft.com/office/drawing/2014/main" id="{2FFFABE9-56BA-0F4A-3A75-F23DAD8044C3}"/>
              </a:ext>
            </a:extLst>
          </p:cNvPr>
          <p:cNvPicPr>
            <a:picLocks noChangeAspect="1"/>
          </p:cNvPicPr>
          <p:nvPr/>
        </p:nvPicPr>
        <p:blipFill>
          <a:blip r:embed="rId5"/>
          <a:stretch>
            <a:fillRect/>
          </a:stretch>
        </p:blipFill>
        <p:spPr>
          <a:xfrm>
            <a:off x="14054285" y="2249110"/>
            <a:ext cx="2848373" cy="6268325"/>
          </a:xfrm>
          <a:prstGeom prst="rect">
            <a:avLst/>
          </a:prstGeom>
        </p:spPr>
      </p:pic>
    </p:spTree>
    <p:extLst>
      <p:ext uri="{BB962C8B-B14F-4D97-AF65-F5344CB8AC3E}">
        <p14:creationId xmlns:p14="http://schemas.microsoft.com/office/powerpoint/2010/main" val="38931464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BB02131D-715B-7BAC-F18E-2D4F818B2B3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46EF511-B4E9-CB9B-F6B1-4FAB45720EC2}"/>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E2BF5828-A191-F780-4108-465443DFC873}"/>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a:extLst>
              <a:ext uri="{FF2B5EF4-FFF2-40B4-BE49-F238E27FC236}">
                <a16:creationId xmlns:a16="http://schemas.microsoft.com/office/drawing/2014/main" id="{52CD067D-DBC0-FC77-BD89-3D08146B8F75}"/>
              </a:ext>
            </a:extLst>
          </p:cNvPr>
          <p:cNvGrpSpPr/>
          <p:nvPr/>
        </p:nvGrpSpPr>
        <p:grpSpPr>
          <a:xfrm>
            <a:off x="0" y="0"/>
            <a:ext cx="18288000" cy="10287000"/>
            <a:chOff x="0" y="0"/>
            <a:chExt cx="24384000" cy="13716000"/>
          </a:xfrm>
        </p:grpSpPr>
        <p:sp>
          <p:nvSpPr>
            <p:cNvPr id="5" name="Freeform 5">
              <a:extLst>
                <a:ext uri="{FF2B5EF4-FFF2-40B4-BE49-F238E27FC236}">
                  <a16:creationId xmlns:a16="http://schemas.microsoft.com/office/drawing/2014/main" id="{E73DCF0B-4E61-200A-1DA8-8BA1317B8F17}"/>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a:extLst>
              <a:ext uri="{FF2B5EF4-FFF2-40B4-BE49-F238E27FC236}">
                <a16:creationId xmlns:a16="http://schemas.microsoft.com/office/drawing/2014/main" id="{77841333-93E6-F84A-9555-DA90A42A7A6B}"/>
              </a:ext>
            </a:extLst>
          </p:cNvPr>
          <p:cNvSpPr txBox="1"/>
          <p:nvPr/>
        </p:nvSpPr>
        <p:spPr>
          <a:xfrm>
            <a:off x="762000" y="998678"/>
            <a:ext cx="13068449" cy="740844"/>
          </a:xfrm>
          <a:prstGeom prst="rect">
            <a:avLst/>
          </a:prstGeom>
        </p:spPr>
        <p:txBody>
          <a:bodyPr lIns="0" tIns="0" rIns="0" bIns="0" rtlCol="0" anchor="t">
            <a:spAutoFit/>
          </a:bodyPr>
          <a:lstStyle/>
          <a:p>
            <a:pPr algn="l">
              <a:lnSpc>
                <a:spcPts val="6062"/>
              </a:lnSpc>
            </a:pPr>
            <a:r>
              <a:rPr lang="en-US" sz="4875" dirty="0">
                <a:solidFill>
                  <a:srgbClr val="76B9FF"/>
                </a:solidFill>
                <a:latin typeface="Roboto Slab"/>
                <a:ea typeface="Roboto Slab"/>
                <a:cs typeface="Roboto Slab"/>
                <a:sym typeface="Roboto Slab"/>
              </a:rPr>
              <a:t>Mockups &amp; Wireframes</a:t>
            </a:r>
          </a:p>
        </p:txBody>
      </p:sp>
      <p:pic>
        <p:nvPicPr>
          <p:cNvPr id="13" name="Picture 12">
            <a:extLst>
              <a:ext uri="{FF2B5EF4-FFF2-40B4-BE49-F238E27FC236}">
                <a16:creationId xmlns:a16="http://schemas.microsoft.com/office/drawing/2014/main" id="{A9E7ABBB-8329-ED1D-FA0D-D4F8CB633E4F}"/>
              </a:ext>
            </a:extLst>
          </p:cNvPr>
          <p:cNvPicPr>
            <a:picLocks noChangeAspect="1"/>
          </p:cNvPicPr>
          <p:nvPr/>
        </p:nvPicPr>
        <p:blipFill>
          <a:blip r:embed="rId2"/>
          <a:stretch>
            <a:fillRect/>
          </a:stretch>
        </p:blipFill>
        <p:spPr>
          <a:xfrm>
            <a:off x="1143000" y="2171700"/>
            <a:ext cx="15468600" cy="7759750"/>
          </a:xfrm>
          <a:prstGeom prst="rect">
            <a:avLst/>
          </a:prstGeom>
        </p:spPr>
      </p:pic>
    </p:spTree>
    <p:extLst>
      <p:ext uri="{BB962C8B-B14F-4D97-AF65-F5344CB8AC3E}">
        <p14:creationId xmlns:p14="http://schemas.microsoft.com/office/powerpoint/2010/main" val="1086588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35088" y="614363"/>
            <a:ext cx="13507491" cy="702115"/>
          </a:xfrm>
          <a:prstGeom prst="rect">
            <a:avLst/>
          </a:prstGeom>
        </p:spPr>
        <p:txBody>
          <a:bodyPr lIns="0" tIns="0" rIns="0" bIns="0" rtlCol="0" anchor="t">
            <a:spAutoFit/>
          </a:bodyPr>
          <a:lstStyle/>
          <a:p>
            <a:pPr algn="l">
              <a:lnSpc>
                <a:spcPts val="5750"/>
              </a:lnSpc>
            </a:pPr>
            <a:r>
              <a:rPr lang="en-US" sz="4562" dirty="0">
                <a:solidFill>
                  <a:srgbClr val="76B9FF"/>
                </a:solidFill>
                <a:latin typeface="Roboto Slab"/>
                <a:ea typeface="Roboto Slab"/>
                <a:cs typeface="Roboto Slab"/>
                <a:sym typeface="Roboto Slab"/>
              </a:rPr>
              <a:t>Pain Points</a:t>
            </a:r>
          </a:p>
        </p:txBody>
      </p:sp>
      <p:sp>
        <p:nvSpPr>
          <p:cNvPr id="7" name="TextBox 7"/>
          <p:cNvSpPr txBox="1"/>
          <p:nvPr/>
        </p:nvSpPr>
        <p:spPr>
          <a:xfrm>
            <a:off x="935088" y="1948160"/>
            <a:ext cx="3545532" cy="374897"/>
          </a:xfrm>
          <a:prstGeom prst="rect">
            <a:avLst/>
          </a:prstGeom>
        </p:spPr>
        <p:txBody>
          <a:bodyPr lIns="0" tIns="0" rIns="0" bIns="0" rtlCol="0" anchor="t">
            <a:spAutoFit/>
          </a:bodyPr>
          <a:lstStyle/>
          <a:p>
            <a:pPr algn="l">
              <a:lnSpc>
                <a:spcPts val="2875"/>
              </a:lnSpc>
            </a:pPr>
            <a:r>
              <a:rPr lang="en-US" sz="2249" dirty="0">
                <a:solidFill>
                  <a:srgbClr val="76B9FF"/>
                </a:solidFill>
                <a:latin typeface="Roboto Slab"/>
                <a:ea typeface="Roboto Slab"/>
                <a:cs typeface="Roboto Slab"/>
                <a:sym typeface="Roboto Slab"/>
              </a:rPr>
              <a:t>Rigid, Over-Planned Trips</a:t>
            </a:r>
          </a:p>
        </p:txBody>
      </p:sp>
      <p:sp>
        <p:nvSpPr>
          <p:cNvPr id="8" name="TextBox 8"/>
          <p:cNvSpPr txBox="1"/>
          <p:nvPr/>
        </p:nvSpPr>
        <p:spPr>
          <a:xfrm>
            <a:off x="935088" y="2470994"/>
            <a:ext cx="7923759" cy="158174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Let's face it, meticulously planned itineraries can feel like a gilded cage. Every second accounted for, no room for the unexpected, and a constant pressure to stick to the schedule. Where's the fun in that? We aim to break free from the tyranny of the travel spreadsheet.</a:t>
            </a:r>
          </a:p>
        </p:txBody>
      </p:sp>
      <p:sp>
        <p:nvSpPr>
          <p:cNvPr id="9" name="TextBox 9"/>
          <p:cNvSpPr txBox="1"/>
          <p:nvPr/>
        </p:nvSpPr>
        <p:spPr>
          <a:xfrm>
            <a:off x="935088" y="4276874"/>
            <a:ext cx="4159151" cy="374897"/>
          </a:xfrm>
          <a:prstGeom prst="rect">
            <a:avLst/>
          </a:prstGeom>
        </p:spPr>
        <p:txBody>
          <a:bodyPr lIns="0" tIns="0" rIns="0" bIns="0" rtlCol="0" anchor="t">
            <a:spAutoFit/>
          </a:bodyPr>
          <a:lstStyle/>
          <a:p>
            <a:pPr algn="l">
              <a:lnSpc>
                <a:spcPts val="2875"/>
              </a:lnSpc>
            </a:pPr>
            <a:r>
              <a:rPr lang="en-US" sz="2249">
                <a:solidFill>
                  <a:srgbClr val="76B9FF"/>
                </a:solidFill>
                <a:latin typeface="Roboto Slab"/>
                <a:ea typeface="Roboto Slab"/>
                <a:cs typeface="Roboto Slab"/>
                <a:sym typeface="Roboto Slab"/>
              </a:rPr>
              <a:t>Wasted Time, Zero Inspiration</a:t>
            </a:r>
          </a:p>
        </p:txBody>
      </p:sp>
      <p:sp>
        <p:nvSpPr>
          <p:cNvPr id="10" name="TextBox 10"/>
          <p:cNvSpPr txBox="1"/>
          <p:nvPr/>
        </p:nvSpPr>
        <p:spPr>
          <a:xfrm>
            <a:off x="935088" y="4799707"/>
            <a:ext cx="7923759" cy="1207740"/>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Scrolling endlessly through travel blogs, review sites, and generic "top 10" lists? Hours melt away, and you're still stuck in the same rut. The quest for that spark of travel inspiration often ends in frustrating paralysis.</a:t>
            </a:r>
          </a:p>
        </p:txBody>
      </p:sp>
      <p:grpSp>
        <p:nvGrpSpPr>
          <p:cNvPr id="11" name="Group 11"/>
          <p:cNvGrpSpPr/>
          <p:nvPr/>
        </p:nvGrpSpPr>
        <p:grpSpPr>
          <a:xfrm>
            <a:off x="9438680" y="1987004"/>
            <a:ext cx="7923759" cy="7923759"/>
            <a:chOff x="0" y="0"/>
            <a:chExt cx="10565012" cy="10565012"/>
          </a:xfrm>
        </p:grpSpPr>
        <p:sp>
          <p:nvSpPr>
            <p:cNvPr id="12" name="Freeform 12" descr="preencoded.png"/>
            <p:cNvSpPr/>
            <p:nvPr/>
          </p:nvSpPr>
          <p:spPr>
            <a:xfrm>
              <a:off x="0" y="0"/>
              <a:ext cx="10565003" cy="10565003"/>
            </a:xfrm>
            <a:custGeom>
              <a:avLst/>
              <a:gdLst/>
              <a:ahLst/>
              <a:cxnLst/>
              <a:rect l="l" t="t" r="r" b="b"/>
              <a:pathLst>
                <a:path w="10565003" h="10565003">
                  <a:moveTo>
                    <a:pt x="0" y="0"/>
                  </a:moveTo>
                  <a:lnTo>
                    <a:pt x="10565003" y="0"/>
                  </a:lnTo>
                  <a:lnTo>
                    <a:pt x="10565003" y="10565003"/>
                  </a:lnTo>
                  <a:lnTo>
                    <a:pt x="0" y="10565003"/>
                  </a:lnTo>
                  <a:lnTo>
                    <a:pt x="0" y="0"/>
                  </a:lnTo>
                  <a:close/>
                </a:path>
              </a:pathLst>
            </a:custGeom>
            <a:blipFill>
              <a:blip r:embed="rId2"/>
              <a:stretch>
                <a:fillRect/>
              </a:stretch>
            </a:blipFill>
          </p:spPr>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F67C68DD-691E-FE80-3389-CC0E999B12B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00F5D98-2517-E2EC-CFCD-F0A5031BE125}"/>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F246ECE5-F734-AF13-CB7C-F8599BD575C5}"/>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a:extLst>
              <a:ext uri="{FF2B5EF4-FFF2-40B4-BE49-F238E27FC236}">
                <a16:creationId xmlns:a16="http://schemas.microsoft.com/office/drawing/2014/main" id="{A8BFDD1F-2FB7-8FEC-7153-9871AB6BABD7}"/>
              </a:ext>
            </a:extLst>
          </p:cNvPr>
          <p:cNvGrpSpPr/>
          <p:nvPr/>
        </p:nvGrpSpPr>
        <p:grpSpPr>
          <a:xfrm>
            <a:off x="0" y="0"/>
            <a:ext cx="18288000" cy="10287000"/>
            <a:chOff x="0" y="0"/>
            <a:chExt cx="24384000" cy="13716000"/>
          </a:xfrm>
        </p:grpSpPr>
        <p:sp>
          <p:nvSpPr>
            <p:cNvPr id="5" name="Freeform 5">
              <a:extLst>
                <a:ext uri="{FF2B5EF4-FFF2-40B4-BE49-F238E27FC236}">
                  <a16:creationId xmlns:a16="http://schemas.microsoft.com/office/drawing/2014/main" id="{CF18C8DC-FE1F-DA81-6ECF-BF9F31F7428F}"/>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pic>
        <p:nvPicPr>
          <p:cNvPr id="8" name="Picture 7">
            <a:extLst>
              <a:ext uri="{FF2B5EF4-FFF2-40B4-BE49-F238E27FC236}">
                <a16:creationId xmlns:a16="http://schemas.microsoft.com/office/drawing/2014/main" id="{65E0ECAC-080C-2400-5A05-4C92DFB0AA84}"/>
              </a:ext>
            </a:extLst>
          </p:cNvPr>
          <p:cNvPicPr>
            <a:picLocks noChangeAspect="1"/>
          </p:cNvPicPr>
          <p:nvPr/>
        </p:nvPicPr>
        <p:blipFill>
          <a:blip r:embed="rId2"/>
          <a:stretch>
            <a:fillRect/>
          </a:stretch>
        </p:blipFill>
        <p:spPr>
          <a:xfrm>
            <a:off x="448915" y="647700"/>
            <a:ext cx="17390170" cy="8991600"/>
          </a:xfrm>
          <a:prstGeom prst="rect">
            <a:avLst/>
          </a:prstGeom>
        </p:spPr>
      </p:pic>
    </p:spTree>
    <p:extLst>
      <p:ext uri="{BB962C8B-B14F-4D97-AF65-F5344CB8AC3E}">
        <p14:creationId xmlns:p14="http://schemas.microsoft.com/office/powerpoint/2010/main" val="29564887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grpSp>
        <p:nvGrpSpPr>
          <p:cNvPr id="6" name="Group 6"/>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2"/>
              <a:stretch>
                <a:fillRect/>
              </a:stretch>
            </a:blipFill>
          </p:spPr>
        </p:sp>
      </p:grpSp>
      <p:sp>
        <p:nvSpPr>
          <p:cNvPr id="8" name="TextBox 8"/>
          <p:cNvSpPr txBox="1"/>
          <p:nvPr/>
        </p:nvSpPr>
        <p:spPr>
          <a:xfrm>
            <a:off x="8842474" y="4064346"/>
            <a:ext cx="9445526" cy="1559719"/>
          </a:xfrm>
          <a:prstGeom prst="rect">
            <a:avLst/>
          </a:prstGeom>
        </p:spPr>
        <p:txBody>
          <a:bodyPr lIns="0" tIns="0" rIns="0" bIns="0" rtlCol="0" anchor="t">
            <a:spAutoFit/>
          </a:bodyPr>
          <a:lstStyle/>
          <a:p>
            <a:pPr algn="l">
              <a:lnSpc>
                <a:spcPts val="6062"/>
              </a:lnSpc>
            </a:pPr>
            <a:r>
              <a:rPr lang="en-US" sz="4875">
                <a:solidFill>
                  <a:srgbClr val="76B9FF"/>
                </a:solidFill>
                <a:latin typeface="Roboto Slab"/>
                <a:ea typeface="Roboto Slab"/>
                <a:cs typeface="Roboto Slab"/>
                <a:sym typeface="Roboto Slab"/>
              </a:rPr>
              <a:t>Thanks for tuning in to spontaneous adventures!</a:t>
            </a:r>
          </a:p>
        </p:txBody>
      </p:sp>
      <p:sp>
        <p:nvSpPr>
          <p:cNvPr id="9" name="TextBox 9"/>
          <p:cNvSpPr txBox="1"/>
          <p:nvPr/>
        </p:nvSpPr>
        <p:spPr>
          <a:xfrm>
            <a:off x="7813774" y="6418616"/>
            <a:ext cx="9445526" cy="492175"/>
          </a:xfrm>
          <a:prstGeom prst="rect">
            <a:avLst/>
          </a:prstGeom>
        </p:spPr>
        <p:txBody>
          <a:bodyPr lIns="0" tIns="0" rIns="0" bIns="0" rtlCol="0" anchor="t">
            <a:spAutoFit/>
          </a:bodyPr>
          <a:lstStyle/>
          <a:p>
            <a:pPr algn="ctr">
              <a:lnSpc>
                <a:spcPts val="3125"/>
              </a:lnSpc>
            </a:pPr>
            <a:r>
              <a:rPr lang="en-US" sz="1937">
                <a:solidFill>
                  <a:srgbClr val="D6E5EF"/>
                </a:solidFill>
                <a:latin typeface="Roboto"/>
                <a:ea typeface="Roboto"/>
                <a:cs typeface="Roboto"/>
                <a:sym typeface="Roboto"/>
              </a:rPr>
              <a:t>Embrace the unexpected and make every journey a story worth telling.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11161"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grpSp>
        <p:nvGrpSpPr>
          <p:cNvPr id="6" name="Group 6"/>
          <p:cNvGrpSpPr/>
          <p:nvPr/>
        </p:nvGrpSpPr>
        <p:grpSpPr>
          <a:xfrm>
            <a:off x="13704839" y="0"/>
            <a:ext cx="4572000" cy="10287000"/>
            <a:chOff x="0" y="0"/>
            <a:chExt cx="6096000" cy="13716000"/>
          </a:xfrm>
        </p:grpSpPr>
        <p:sp>
          <p:nvSpPr>
            <p:cNvPr id="7" name="Freeform 7" descr="preencoded.png"/>
            <p:cNvSpPr/>
            <p:nvPr/>
          </p:nvSpPr>
          <p:spPr>
            <a:xfrm>
              <a:off x="0" y="0"/>
              <a:ext cx="6096000" cy="13716000"/>
            </a:xfrm>
            <a:custGeom>
              <a:avLst/>
              <a:gdLst/>
              <a:ahLst/>
              <a:cxnLst/>
              <a:rect l="l" t="t" r="r" b="b"/>
              <a:pathLst>
                <a:path w="6096000" h="13716000">
                  <a:moveTo>
                    <a:pt x="0" y="0"/>
                  </a:moveTo>
                  <a:lnTo>
                    <a:pt x="6096000" y="0"/>
                  </a:lnTo>
                  <a:lnTo>
                    <a:pt x="6096000" y="13716000"/>
                  </a:lnTo>
                  <a:lnTo>
                    <a:pt x="0" y="13716000"/>
                  </a:lnTo>
                  <a:lnTo>
                    <a:pt x="0" y="0"/>
                  </a:lnTo>
                  <a:close/>
                </a:path>
              </a:pathLst>
            </a:custGeom>
            <a:blipFill>
              <a:blip r:embed="rId2"/>
              <a:stretch>
                <a:fillRect/>
              </a:stretch>
            </a:blipFill>
          </p:spPr>
        </p:sp>
      </p:grpSp>
      <p:sp>
        <p:nvSpPr>
          <p:cNvPr id="8" name="TextBox 8"/>
          <p:cNvSpPr txBox="1"/>
          <p:nvPr/>
        </p:nvSpPr>
        <p:spPr>
          <a:xfrm>
            <a:off x="992238" y="1147018"/>
            <a:ext cx="10641658" cy="784623"/>
          </a:xfrm>
          <a:prstGeom prst="rect">
            <a:avLst/>
          </a:prstGeom>
        </p:spPr>
        <p:txBody>
          <a:bodyPr lIns="0" tIns="0" rIns="0" bIns="0" rtlCol="0" anchor="t">
            <a:spAutoFit/>
          </a:bodyPr>
          <a:lstStyle/>
          <a:p>
            <a:pPr algn="l">
              <a:lnSpc>
                <a:spcPts val="6062"/>
              </a:lnSpc>
            </a:pPr>
            <a:r>
              <a:rPr lang="en-US" sz="4875" dirty="0" err="1">
                <a:solidFill>
                  <a:srgbClr val="76B9FF"/>
                </a:solidFill>
                <a:latin typeface="Roboto Slab"/>
                <a:ea typeface="Roboto Slab"/>
                <a:cs typeface="Roboto Slab"/>
                <a:sym typeface="Roboto Slab"/>
              </a:rPr>
              <a:t>Vibeway</a:t>
            </a:r>
            <a:r>
              <a:rPr lang="en-US" sz="4875" dirty="0">
                <a:solidFill>
                  <a:srgbClr val="76B9FF"/>
                </a:solidFill>
                <a:latin typeface="Roboto Slab"/>
                <a:ea typeface="Roboto Slab"/>
                <a:cs typeface="Roboto Slab"/>
                <a:sym typeface="Roboto Slab"/>
              </a:rPr>
              <a:t>: Your Spontaneity Sidekick</a:t>
            </a:r>
          </a:p>
        </p:txBody>
      </p:sp>
      <p:grpSp>
        <p:nvGrpSpPr>
          <p:cNvPr id="9" name="Group 9"/>
          <p:cNvGrpSpPr/>
          <p:nvPr/>
        </p:nvGrpSpPr>
        <p:grpSpPr>
          <a:xfrm>
            <a:off x="992238" y="2833390"/>
            <a:ext cx="5741789" cy="2620119"/>
            <a:chOff x="0" y="0"/>
            <a:chExt cx="7655718" cy="3493492"/>
          </a:xfrm>
        </p:grpSpPr>
        <p:sp>
          <p:nvSpPr>
            <p:cNvPr id="10" name="Freeform 10"/>
            <p:cNvSpPr/>
            <p:nvPr/>
          </p:nvSpPr>
          <p:spPr>
            <a:xfrm>
              <a:off x="0" y="0"/>
              <a:ext cx="7655814" cy="3493516"/>
            </a:xfrm>
            <a:custGeom>
              <a:avLst/>
              <a:gdLst/>
              <a:ahLst/>
              <a:cxnLst/>
              <a:rect l="l" t="t" r="r" b="b"/>
              <a:pathLst>
                <a:path w="7655814" h="3493516">
                  <a:moveTo>
                    <a:pt x="0" y="49657"/>
                  </a:moveTo>
                  <a:cubicBezTo>
                    <a:pt x="0" y="22225"/>
                    <a:pt x="22225" y="0"/>
                    <a:pt x="49657" y="0"/>
                  </a:cubicBezTo>
                  <a:lnTo>
                    <a:pt x="7606157" y="0"/>
                  </a:lnTo>
                  <a:cubicBezTo>
                    <a:pt x="7633589" y="0"/>
                    <a:pt x="7655814" y="22225"/>
                    <a:pt x="7655814" y="49657"/>
                  </a:cubicBezTo>
                  <a:lnTo>
                    <a:pt x="7655814" y="3443859"/>
                  </a:lnTo>
                  <a:cubicBezTo>
                    <a:pt x="7655814" y="3471291"/>
                    <a:pt x="7633589" y="3493516"/>
                    <a:pt x="7606157" y="3493516"/>
                  </a:cubicBezTo>
                  <a:lnTo>
                    <a:pt x="49657" y="3493516"/>
                  </a:lnTo>
                  <a:cubicBezTo>
                    <a:pt x="22225" y="3493516"/>
                    <a:pt x="0" y="3471291"/>
                    <a:pt x="0" y="3443859"/>
                  </a:cubicBezTo>
                  <a:close/>
                </a:path>
              </a:pathLst>
            </a:custGeom>
            <a:solidFill>
              <a:srgbClr val="3F4652"/>
            </a:solidFill>
          </p:spPr>
        </p:sp>
      </p:grpSp>
      <p:sp>
        <p:nvSpPr>
          <p:cNvPr id="11" name="TextBox 11"/>
          <p:cNvSpPr txBox="1"/>
          <p:nvPr/>
        </p:nvSpPr>
        <p:spPr>
          <a:xfrm>
            <a:off x="1240185" y="3081337"/>
            <a:ext cx="3101131" cy="387698"/>
          </a:xfrm>
          <a:prstGeom prst="rect">
            <a:avLst/>
          </a:prstGeom>
        </p:spPr>
        <p:txBody>
          <a:bodyPr lIns="0" tIns="0" rIns="0" bIns="0" rtlCol="0" anchor="t">
            <a:spAutoFit/>
          </a:bodyPr>
          <a:lstStyle/>
          <a:p>
            <a:pPr algn="l">
              <a:lnSpc>
                <a:spcPts val="2999"/>
              </a:lnSpc>
            </a:pPr>
            <a:r>
              <a:rPr lang="en-US" sz="2437">
                <a:solidFill>
                  <a:srgbClr val="D6E5EF"/>
                </a:solidFill>
                <a:latin typeface="Roboto Slab"/>
                <a:ea typeface="Roboto Slab"/>
                <a:cs typeface="Roboto Slab"/>
                <a:sym typeface="Roboto Slab"/>
              </a:rPr>
              <a:t>Fun</a:t>
            </a:r>
          </a:p>
        </p:txBody>
      </p:sp>
      <p:sp>
        <p:nvSpPr>
          <p:cNvPr id="12" name="TextBox 12"/>
          <p:cNvSpPr txBox="1"/>
          <p:nvPr/>
        </p:nvSpPr>
        <p:spPr>
          <a:xfrm>
            <a:off x="1240185" y="3522612"/>
            <a:ext cx="5245894" cy="168294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Infuse your getaways with a sense of playfulness and excitement. Vibeway unlocks experiences you won't find on typical tourist trails.</a:t>
            </a:r>
          </a:p>
        </p:txBody>
      </p:sp>
      <p:grpSp>
        <p:nvGrpSpPr>
          <p:cNvPr id="13" name="Group 13"/>
          <p:cNvGrpSpPr/>
          <p:nvPr/>
        </p:nvGrpSpPr>
        <p:grpSpPr>
          <a:xfrm>
            <a:off x="6981974" y="2833390"/>
            <a:ext cx="5741789" cy="2620119"/>
            <a:chOff x="0" y="0"/>
            <a:chExt cx="7655718" cy="3493492"/>
          </a:xfrm>
        </p:grpSpPr>
        <p:sp>
          <p:nvSpPr>
            <p:cNvPr id="14" name="Freeform 14"/>
            <p:cNvSpPr/>
            <p:nvPr/>
          </p:nvSpPr>
          <p:spPr>
            <a:xfrm>
              <a:off x="0" y="0"/>
              <a:ext cx="7655814" cy="3493516"/>
            </a:xfrm>
            <a:custGeom>
              <a:avLst/>
              <a:gdLst/>
              <a:ahLst/>
              <a:cxnLst/>
              <a:rect l="l" t="t" r="r" b="b"/>
              <a:pathLst>
                <a:path w="7655814" h="3493516">
                  <a:moveTo>
                    <a:pt x="0" y="49657"/>
                  </a:moveTo>
                  <a:cubicBezTo>
                    <a:pt x="0" y="22225"/>
                    <a:pt x="22225" y="0"/>
                    <a:pt x="49657" y="0"/>
                  </a:cubicBezTo>
                  <a:lnTo>
                    <a:pt x="7606157" y="0"/>
                  </a:lnTo>
                  <a:cubicBezTo>
                    <a:pt x="7633589" y="0"/>
                    <a:pt x="7655814" y="22225"/>
                    <a:pt x="7655814" y="49657"/>
                  </a:cubicBezTo>
                  <a:lnTo>
                    <a:pt x="7655814" y="3443859"/>
                  </a:lnTo>
                  <a:cubicBezTo>
                    <a:pt x="7655814" y="3471291"/>
                    <a:pt x="7633589" y="3493516"/>
                    <a:pt x="7606157" y="3493516"/>
                  </a:cubicBezTo>
                  <a:lnTo>
                    <a:pt x="49657" y="3493516"/>
                  </a:lnTo>
                  <a:cubicBezTo>
                    <a:pt x="22225" y="3493516"/>
                    <a:pt x="0" y="3471291"/>
                    <a:pt x="0" y="3443859"/>
                  </a:cubicBezTo>
                  <a:close/>
                </a:path>
              </a:pathLst>
            </a:custGeom>
            <a:solidFill>
              <a:srgbClr val="3F4652"/>
            </a:solidFill>
          </p:spPr>
        </p:sp>
      </p:grpSp>
      <p:sp>
        <p:nvSpPr>
          <p:cNvPr id="15" name="TextBox 15"/>
          <p:cNvSpPr txBox="1"/>
          <p:nvPr/>
        </p:nvSpPr>
        <p:spPr>
          <a:xfrm>
            <a:off x="7229921" y="3081337"/>
            <a:ext cx="3101131" cy="387698"/>
          </a:xfrm>
          <a:prstGeom prst="rect">
            <a:avLst/>
          </a:prstGeom>
        </p:spPr>
        <p:txBody>
          <a:bodyPr lIns="0" tIns="0" rIns="0" bIns="0" rtlCol="0" anchor="t">
            <a:spAutoFit/>
          </a:bodyPr>
          <a:lstStyle/>
          <a:p>
            <a:pPr algn="l">
              <a:lnSpc>
                <a:spcPts val="2999"/>
              </a:lnSpc>
            </a:pPr>
            <a:r>
              <a:rPr lang="en-US" sz="2437">
                <a:solidFill>
                  <a:srgbClr val="D6E5EF"/>
                </a:solidFill>
                <a:latin typeface="Roboto Slab"/>
                <a:ea typeface="Roboto Slab"/>
                <a:cs typeface="Roboto Slab"/>
                <a:sym typeface="Roboto Slab"/>
              </a:rPr>
              <a:t>Fast</a:t>
            </a:r>
          </a:p>
        </p:txBody>
      </p:sp>
      <p:sp>
        <p:nvSpPr>
          <p:cNvPr id="16" name="TextBox 16"/>
          <p:cNvSpPr txBox="1"/>
          <p:nvPr/>
        </p:nvSpPr>
        <p:spPr>
          <a:xfrm>
            <a:off x="7229921" y="3522612"/>
            <a:ext cx="5245894" cy="1286024"/>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Ditch the endless planning. In a matter of taps, Vibeway delivers a curated destination and itinerary tailored to your whim.</a:t>
            </a:r>
          </a:p>
        </p:txBody>
      </p:sp>
      <p:grpSp>
        <p:nvGrpSpPr>
          <p:cNvPr id="17" name="Group 17"/>
          <p:cNvGrpSpPr/>
          <p:nvPr/>
        </p:nvGrpSpPr>
        <p:grpSpPr>
          <a:xfrm>
            <a:off x="992238" y="5701456"/>
            <a:ext cx="11731526" cy="1826270"/>
            <a:chOff x="0" y="0"/>
            <a:chExt cx="15642035" cy="2435027"/>
          </a:xfrm>
        </p:grpSpPr>
        <p:sp>
          <p:nvSpPr>
            <p:cNvPr id="18" name="Freeform 18"/>
            <p:cNvSpPr/>
            <p:nvPr/>
          </p:nvSpPr>
          <p:spPr>
            <a:xfrm>
              <a:off x="0" y="0"/>
              <a:ext cx="15642082" cy="2435098"/>
            </a:xfrm>
            <a:custGeom>
              <a:avLst/>
              <a:gdLst/>
              <a:ahLst/>
              <a:cxnLst/>
              <a:rect l="l" t="t" r="r" b="b"/>
              <a:pathLst>
                <a:path w="15642082" h="2435098">
                  <a:moveTo>
                    <a:pt x="0" y="49657"/>
                  </a:moveTo>
                  <a:cubicBezTo>
                    <a:pt x="0" y="22225"/>
                    <a:pt x="22225" y="0"/>
                    <a:pt x="49657" y="0"/>
                  </a:cubicBezTo>
                  <a:lnTo>
                    <a:pt x="15592425" y="0"/>
                  </a:lnTo>
                  <a:cubicBezTo>
                    <a:pt x="15619857" y="0"/>
                    <a:pt x="15642082" y="22225"/>
                    <a:pt x="15642082" y="49657"/>
                  </a:cubicBezTo>
                  <a:lnTo>
                    <a:pt x="15642082" y="2385441"/>
                  </a:lnTo>
                  <a:cubicBezTo>
                    <a:pt x="15642082" y="2412873"/>
                    <a:pt x="15619857" y="2435098"/>
                    <a:pt x="15592425" y="2435098"/>
                  </a:cubicBezTo>
                  <a:lnTo>
                    <a:pt x="49657" y="2435098"/>
                  </a:lnTo>
                  <a:cubicBezTo>
                    <a:pt x="22225" y="2435098"/>
                    <a:pt x="0" y="2412873"/>
                    <a:pt x="0" y="2385441"/>
                  </a:cubicBezTo>
                  <a:close/>
                </a:path>
              </a:pathLst>
            </a:custGeom>
            <a:solidFill>
              <a:srgbClr val="3F4652"/>
            </a:solidFill>
          </p:spPr>
        </p:sp>
      </p:grpSp>
      <p:sp>
        <p:nvSpPr>
          <p:cNvPr id="19" name="TextBox 19"/>
          <p:cNvSpPr txBox="1"/>
          <p:nvPr/>
        </p:nvSpPr>
        <p:spPr>
          <a:xfrm>
            <a:off x="1240185" y="5949404"/>
            <a:ext cx="3101131" cy="387698"/>
          </a:xfrm>
          <a:prstGeom prst="rect">
            <a:avLst/>
          </a:prstGeom>
        </p:spPr>
        <p:txBody>
          <a:bodyPr lIns="0" tIns="0" rIns="0" bIns="0" rtlCol="0" anchor="t">
            <a:spAutoFit/>
          </a:bodyPr>
          <a:lstStyle/>
          <a:p>
            <a:pPr algn="l">
              <a:lnSpc>
                <a:spcPts val="2999"/>
              </a:lnSpc>
            </a:pPr>
            <a:r>
              <a:rPr lang="en-US" sz="2437">
                <a:solidFill>
                  <a:srgbClr val="D6E5EF"/>
                </a:solidFill>
                <a:latin typeface="Roboto Slab"/>
                <a:ea typeface="Roboto Slab"/>
                <a:cs typeface="Roboto Slab"/>
                <a:sym typeface="Roboto Slab"/>
              </a:rPr>
              <a:t>Mood-Driven</a:t>
            </a:r>
          </a:p>
        </p:txBody>
      </p:sp>
      <p:sp>
        <p:nvSpPr>
          <p:cNvPr id="20" name="TextBox 20"/>
          <p:cNvSpPr txBox="1"/>
          <p:nvPr/>
        </p:nvSpPr>
        <p:spPr>
          <a:xfrm>
            <a:off x="1240185" y="6390680"/>
            <a:ext cx="11235630"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Travel that aligns with how you *feel*. Select a vibe, and let Vibeway conjure up adventures that match your desired emotional state.</a:t>
            </a:r>
          </a:p>
        </p:txBody>
      </p:sp>
      <p:sp>
        <p:nvSpPr>
          <p:cNvPr id="21" name="TextBox 21"/>
          <p:cNvSpPr txBox="1"/>
          <p:nvPr/>
        </p:nvSpPr>
        <p:spPr>
          <a:xfrm>
            <a:off x="992238" y="7711529"/>
            <a:ext cx="11731526"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With Vibeway, spontaneous travel is no longer a fantasy – it's an effortless reality. We transform the overwhelming task of trip planning into an instant doorway to unique experiences.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92238" y="1710548"/>
            <a:ext cx="12964269" cy="740844"/>
          </a:xfrm>
          <a:prstGeom prst="rect">
            <a:avLst/>
          </a:prstGeom>
        </p:spPr>
        <p:txBody>
          <a:bodyPr lIns="0" tIns="0" rIns="0" bIns="0" rtlCol="0" anchor="t">
            <a:spAutoFit/>
          </a:bodyPr>
          <a:lstStyle/>
          <a:p>
            <a:pPr algn="l">
              <a:lnSpc>
                <a:spcPts val="6062"/>
              </a:lnSpc>
            </a:pPr>
            <a:r>
              <a:rPr lang="en-US" sz="4875" dirty="0">
                <a:solidFill>
                  <a:srgbClr val="76B9FF"/>
                </a:solidFill>
                <a:latin typeface="Roboto Slab"/>
                <a:ea typeface="Roboto Slab"/>
                <a:cs typeface="Roboto Slab"/>
                <a:sym typeface="Roboto Slab"/>
              </a:rPr>
              <a:t>Primary Research</a:t>
            </a:r>
          </a:p>
        </p:txBody>
      </p:sp>
      <p:sp>
        <p:nvSpPr>
          <p:cNvPr id="7" name="TextBox 7"/>
          <p:cNvSpPr txBox="1"/>
          <p:nvPr/>
        </p:nvSpPr>
        <p:spPr>
          <a:xfrm>
            <a:off x="992238" y="3248769"/>
            <a:ext cx="16303526"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Through in-depth interviews and surveys with a diverse group of travelers, we uncovered critical insights into their planning habits, motivations, and pain points. Our findings validate the need for a solution that empowers spontaneous and fulfilling adventures.</a:t>
            </a:r>
          </a:p>
        </p:txBody>
      </p:sp>
      <p:grpSp>
        <p:nvGrpSpPr>
          <p:cNvPr id="8" name="Group 8"/>
          <p:cNvGrpSpPr/>
          <p:nvPr/>
        </p:nvGrpSpPr>
        <p:grpSpPr>
          <a:xfrm>
            <a:off x="992238" y="4416921"/>
            <a:ext cx="558105" cy="558105"/>
            <a:chOff x="0" y="0"/>
            <a:chExt cx="744140" cy="744140"/>
          </a:xfrm>
        </p:grpSpPr>
        <p:sp>
          <p:nvSpPr>
            <p:cNvPr id="9" name="Freeform 9"/>
            <p:cNvSpPr/>
            <p:nvPr/>
          </p:nvSpPr>
          <p:spPr>
            <a:xfrm>
              <a:off x="0" y="0"/>
              <a:ext cx="744220" cy="744220"/>
            </a:xfrm>
            <a:custGeom>
              <a:avLst/>
              <a:gdLst/>
              <a:ahLst/>
              <a:cxnLst/>
              <a:rect l="l" t="t" r="r" b="b"/>
              <a:pathLst>
                <a:path w="744220" h="744220">
                  <a:moveTo>
                    <a:pt x="0" y="49657"/>
                  </a:moveTo>
                  <a:cubicBezTo>
                    <a:pt x="0" y="22225"/>
                    <a:pt x="22225" y="0"/>
                    <a:pt x="49657" y="0"/>
                  </a:cubicBezTo>
                  <a:lnTo>
                    <a:pt x="694563" y="0"/>
                  </a:lnTo>
                  <a:cubicBezTo>
                    <a:pt x="721995" y="0"/>
                    <a:pt x="744220" y="22225"/>
                    <a:pt x="744220" y="49657"/>
                  </a:cubicBezTo>
                  <a:lnTo>
                    <a:pt x="744220" y="694563"/>
                  </a:lnTo>
                  <a:cubicBezTo>
                    <a:pt x="744220" y="721995"/>
                    <a:pt x="721995" y="744220"/>
                    <a:pt x="694563" y="744220"/>
                  </a:cubicBezTo>
                  <a:lnTo>
                    <a:pt x="49657" y="744220"/>
                  </a:lnTo>
                  <a:cubicBezTo>
                    <a:pt x="22225" y="744093"/>
                    <a:pt x="0" y="721868"/>
                    <a:pt x="0" y="694563"/>
                  </a:cubicBezTo>
                  <a:close/>
                </a:path>
              </a:pathLst>
            </a:custGeom>
            <a:solidFill>
              <a:srgbClr val="3F4652"/>
            </a:solidFill>
          </p:spPr>
          <p:txBody>
            <a:bodyPr/>
            <a:lstStyle/>
            <a:p>
              <a:endParaRPr lang="en-IN" dirty="0"/>
            </a:p>
          </p:txBody>
        </p:sp>
      </p:grpSp>
      <p:sp>
        <p:nvSpPr>
          <p:cNvPr id="10" name="TextBox 10"/>
          <p:cNvSpPr txBox="1"/>
          <p:nvPr/>
        </p:nvSpPr>
        <p:spPr>
          <a:xfrm>
            <a:off x="1798290" y="4502200"/>
            <a:ext cx="3982194" cy="387698"/>
          </a:xfrm>
          <a:prstGeom prst="rect">
            <a:avLst/>
          </a:prstGeom>
        </p:spPr>
        <p:txBody>
          <a:bodyPr lIns="0" tIns="0" rIns="0" bIns="0" rtlCol="0" anchor="t">
            <a:spAutoFit/>
          </a:bodyPr>
          <a:lstStyle/>
          <a:p>
            <a:pPr algn="l">
              <a:lnSpc>
                <a:spcPts val="2999"/>
              </a:lnSpc>
            </a:pPr>
            <a:r>
              <a:rPr lang="en-US" sz="2437">
                <a:solidFill>
                  <a:srgbClr val="D6E5EF"/>
                </a:solidFill>
                <a:latin typeface="Roboto Slab"/>
                <a:ea typeface="Roboto Slab"/>
                <a:cs typeface="Roboto Slab"/>
                <a:sym typeface="Roboto Slab"/>
              </a:rPr>
              <a:t>The Search for Spontaneity</a:t>
            </a:r>
          </a:p>
        </p:txBody>
      </p:sp>
      <p:sp>
        <p:nvSpPr>
          <p:cNvPr id="11" name="TextBox 11"/>
          <p:cNvSpPr txBox="1"/>
          <p:nvPr/>
        </p:nvSpPr>
        <p:spPr>
          <a:xfrm>
            <a:off x="1798290" y="4943475"/>
            <a:ext cx="4421684" cy="2079872"/>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Many travelers express a strong desire for more spontaneous trips, but often find themselves overwhelmed by the sheer volume of choices and the complexity of last-minute planning.</a:t>
            </a:r>
          </a:p>
        </p:txBody>
      </p:sp>
      <p:grpSp>
        <p:nvGrpSpPr>
          <p:cNvPr id="12" name="Group 12"/>
          <p:cNvGrpSpPr/>
          <p:nvPr/>
        </p:nvGrpSpPr>
        <p:grpSpPr>
          <a:xfrm>
            <a:off x="6529982" y="4416921"/>
            <a:ext cx="558105" cy="558105"/>
            <a:chOff x="0" y="0"/>
            <a:chExt cx="744140" cy="744140"/>
          </a:xfrm>
        </p:grpSpPr>
        <p:sp>
          <p:nvSpPr>
            <p:cNvPr id="13" name="Freeform 13"/>
            <p:cNvSpPr/>
            <p:nvPr/>
          </p:nvSpPr>
          <p:spPr>
            <a:xfrm>
              <a:off x="0" y="0"/>
              <a:ext cx="744220" cy="744220"/>
            </a:xfrm>
            <a:custGeom>
              <a:avLst/>
              <a:gdLst/>
              <a:ahLst/>
              <a:cxnLst/>
              <a:rect l="l" t="t" r="r" b="b"/>
              <a:pathLst>
                <a:path w="744220" h="744220">
                  <a:moveTo>
                    <a:pt x="0" y="49657"/>
                  </a:moveTo>
                  <a:cubicBezTo>
                    <a:pt x="0" y="22225"/>
                    <a:pt x="22225" y="0"/>
                    <a:pt x="49657" y="0"/>
                  </a:cubicBezTo>
                  <a:lnTo>
                    <a:pt x="694563" y="0"/>
                  </a:lnTo>
                  <a:cubicBezTo>
                    <a:pt x="721995" y="0"/>
                    <a:pt x="744220" y="22225"/>
                    <a:pt x="744220" y="49657"/>
                  </a:cubicBezTo>
                  <a:lnTo>
                    <a:pt x="744220" y="694563"/>
                  </a:lnTo>
                  <a:cubicBezTo>
                    <a:pt x="744220" y="721995"/>
                    <a:pt x="721995" y="744220"/>
                    <a:pt x="694563" y="744220"/>
                  </a:cubicBezTo>
                  <a:lnTo>
                    <a:pt x="49657" y="744220"/>
                  </a:lnTo>
                  <a:cubicBezTo>
                    <a:pt x="22225" y="744093"/>
                    <a:pt x="0" y="721868"/>
                    <a:pt x="0" y="694563"/>
                  </a:cubicBezTo>
                  <a:close/>
                </a:path>
              </a:pathLst>
            </a:custGeom>
            <a:solidFill>
              <a:srgbClr val="3F4652"/>
            </a:solidFill>
          </p:spPr>
        </p:sp>
      </p:grpSp>
      <p:sp>
        <p:nvSpPr>
          <p:cNvPr id="14" name="TextBox 14"/>
          <p:cNvSpPr txBox="1"/>
          <p:nvPr/>
        </p:nvSpPr>
        <p:spPr>
          <a:xfrm>
            <a:off x="7336036" y="4502200"/>
            <a:ext cx="4731690" cy="365613"/>
          </a:xfrm>
          <a:prstGeom prst="rect">
            <a:avLst/>
          </a:prstGeom>
        </p:spPr>
        <p:txBody>
          <a:bodyPr wrap="square" lIns="0" tIns="0" rIns="0" bIns="0" rtlCol="0" anchor="t">
            <a:spAutoFit/>
          </a:bodyPr>
          <a:lstStyle/>
          <a:p>
            <a:pPr algn="l">
              <a:lnSpc>
                <a:spcPts val="2999"/>
              </a:lnSpc>
            </a:pPr>
            <a:r>
              <a:rPr lang="en-US" sz="2437" dirty="0">
                <a:solidFill>
                  <a:srgbClr val="D6E5EF"/>
                </a:solidFill>
                <a:latin typeface="Roboto Slab"/>
                <a:ea typeface="Roboto Slab"/>
                <a:cs typeface="Roboto Slab"/>
                <a:sym typeface="Roboto Slab"/>
              </a:rPr>
              <a:t>Two Distinct Traveler Profiles</a:t>
            </a:r>
          </a:p>
        </p:txBody>
      </p:sp>
      <p:sp>
        <p:nvSpPr>
          <p:cNvPr id="15" name="TextBox 15"/>
          <p:cNvSpPr txBox="1"/>
          <p:nvPr/>
        </p:nvSpPr>
        <p:spPr>
          <a:xfrm>
            <a:off x="7336036" y="4943475"/>
            <a:ext cx="4421832" cy="3270647"/>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Our research revealed two primary user segments: the "Spontaneous Explorers" who embrace last-minute decisions, and the "Meticulous Planners" who prefer detailed itineraries. Vibeway is designed to cater to the former, while also offering appeal to the latter for certain trip types.</a:t>
            </a:r>
          </a:p>
        </p:txBody>
      </p:sp>
      <p:grpSp>
        <p:nvGrpSpPr>
          <p:cNvPr id="16" name="Group 16"/>
          <p:cNvGrpSpPr/>
          <p:nvPr/>
        </p:nvGrpSpPr>
        <p:grpSpPr>
          <a:xfrm>
            <a:off x="12067878" y="4416921"/>
            <a:ext cx="558105" cy="558105"/>
            <a:chOff x="0" y="0"/>
            <a:chExt cx="744140" cy="744140"/>
          </a:xfrm>
        </p:grpSpPr>
        <p:sp>
          <p:nvSpPr>
            <p:cNvPr id="17" name="Freeform 17"/>
            <p:cNvSpPr/>
            <p:nvPr/>
          </p:nvSpPr>
          <p:spPr>
            <a:xfrm>
              <a:off x="0" y="0"/>
              <a:ext cx="744220" cy="744220"/>
            </a:xfrm>
            <a:custGeom>
              <a:avLst/>
              <a:gdLst/>
              <a:ahLst/>
              <a:cxnLst/>
              <a:rect l="l" t="t" r="r" b="b"/>
              <a:pathLst>
                <a:path w="744220" h="744220">
                  <a:moveTo>
                    <a:pt x="0" y="49657"/>
                  </a:moveTo>
                  <a:cubicBezTo>
                    <a:pt x="0" y="22225"/>
                    <a:pt x="22225" y="0"/>
                    <a:pt x="49657" y="0"/>
                  </a:cubicBezTo>
                  <a:lnTo>
                    <a:pt x="694563" y="0"/>
                  </a:lnTo>
                  <a:cubicBezTo>
                    <a:pt x="721995" y="0"/>
                    <a:pt x="744220" y="22225"/>
                    <a:pt x="744220" y="49657"/>
                  </a:cubicBezTo>
                  <a:lnTo>
                    <a:pt x="744220" y="694563"/>
                  </a:lnTo>
                  <a:cubicBezTo>
                    <a:pt x="744220" y="721995"/>
                    <a:pt x="721995" y="744220"/>
                    <a:pt x="694563" y="744220"/>
                  </a:cubicBezTo>
                  <a:lnTo>
                    <a:pt x="49657" y="744220"/>
                  </a:lnTo>
                  <a:cubicBezTo>
                    <a:pt x="22225" y="744093"/>
                    <a:pt x="0" y="721868"/>
                    <a:pt x="0" y="694563"/>
                  </a:cubicBezTo>
                  <a:close/>
                </a:path>
              </a:pathLst>
            </a:custGeom>
            <a:solidFill>
              <a:srgbClr val="3F4652"/>
            </a:solidFill>
          </p:spPr>
        </p:sp>
      </p:grpSp>
      <p:sp>
        <p:nvSpPr>
          <p:cNvPr id="18" name="TextBox 18"/>
          <p:cNvSpPr txBox="1"/>
          <p:nvPr/>
        </p:nvSpPr>
        <p:spPr>
          <a:xfrm>
            <a:off x="12873930" y="4502200"/>
            <a:ext cx="3494335" cy="387698"/>
          </a:xfrm>
          <a:prstGeom prst="rect">
            <a:avLst/>
          </a:prstGeom>
        </p:spPr>
        <p:txBody>
          <a:bodyPr lIns="0" tIns="0" rIns="0" bIns="0" rtlCol="0" anchor="t">
            <a:spAutoFit/>
          </a:bodyPr>
          <a:lstStyle/>
          <a:p>
            <a:pPr algn="l">
              <a:lnSpc>
                <a:spcPts val="2999"/>
              </a:lnSpc>
            </a:pPr>
            <a:r>
              <a:rPr lang="en-US" sz="2437">
                <a:solidFill>
                  <a:srgbClr val="D6E5EF"/>
                </a:solidFill>
                <a:latin typeface="Roboto Slab"/>
                <a:ea typeface="Roboto Slab"/>
                <a:cs typeface="Roboto Slab"/>
                <a:sym typeface="Roboto Slab"/>
              </a:rPr>
              <a:t>The Discovery Dilemma</a:t>
            </a:r>
          </a:p>
        </p:txBody>
      </p:sp>
      <p:sp>
        <p:nvSpPr>
          <p:cNvPr id="19" name="TextBox 19"/>
          <p:cNvSpPr txBox="1"/>
          <p:nvPr/>
        </p:nvSpPr>
        <p:spPr>
          <a:xfrm>
            <a:off x="12873930" y="4943475"/>
            <a:ext cx="4421832" cy="2476797"/>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Users struggle with discovering unique, authentic experiences outside of mainstream tourist attractions. They seek inspiration that truly aligns with their mood and current desires, not just generic recommendations.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997997" y="1028700"/>
            <a:ext cx="6292006" cy="784622"/>
          </a:xfrm>
          <a:prstGeom prst="rect">
            <a:avLst/>
          </a:prstGeom>
        </p:spPr>
        <p:txBody>
          <a:bodyPr lIns="0" tIns="0" rIns="0" bIns="0" rtlCol="0" anchor="t">
            <a:spAutoFit/>
          </a:bodyPr>
          <a:lstStyle/>
          <a:p>
            <a:pPr algn="ctr">
              <a:lnSpc>
                <a:spcPts val="6062"/>
              </a:lnSpc>
            </a:pPr>
            <a:r>
              <a:rPr lang="en-US" sz="4875" dirty="0">
                <a:solidFill>
                  <a:srgbClr val="76B9FF"/>
                </a:solidFill>
                <a:latin typeface="Roboto Slab"/>
                <a:ea typeface="Roboto Slab"/>
                <a:cs typeface="Roboto Slab"/>
                <a:sym typeface="Roboto Slab"/>
              </a:rPr>
              <a:t>Our Survey Questions</a:t>
            </a:r>
          </a:p>
        </p:txBody>
      </p:sp>
      <p:sp>
        <p:nvSpPr>
          <p:cNvPr id="7" name="TextBox 7"/>
          <p:cNvSpPr txBox="1"/>
          <p:nvPr/>
        </p:nvSpPr>
        <p:spPr>
          <a:xfrm>
            <a:off x="992238" y="3240286"/>
            <a:ext cx="16303526"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Following our primary research, we designed a comprehensive set of survey questions to gather detailed insights into traveler preferences, pain points, and desires regarding spontaneous adventures. These questions helped us validate our assumptions and refine the core features of Vibeway.</a:t>
            </a:r>
          </a:p>
        </p:txBody>
      </p:sp>
      <p:grpSp>
        <p:nvGrpSpPr>
          <p:cNvPr id="8" name="Group 8"/>
          <p:cNvGrpSpPr/>
          <p:nvPr/>
        </p:nvGrpSpPr>
        <p:grpSpPr>
          <a:xfrm>
            <a:off x="992238" y="4408438"/>
            <a:ext cx="3843338" cy="2375298"/>
            <a:chOff x="0" y="0"/>
            <a:chExt cx="5124450" cy="3167063"/>
          </a:xfrm>
        </p:grpSpPr>
        <p:sp>
          <p:nvSpPr>
            <p:cNvPr id="9" name="Freeform 9" descr="preencoded.png"/>
            <p:cNvSpPr/>
            <p:nvPr/>
          </p:nvSpPr>
          <p:spPr>
            <a:xfrm>
              <a:off x="0" y="0"/>
              <a:ext cx="5124450" cy="3167126"/>
            </a:xfrm>
            <a:custGeom>
              <a:avLst/>
              <a:gdLst/>
              <a:ahLst/>
              <a:cxnLst/>
              <a:rect l="l" t="t" r="r" b="b"/>
              <a:pathLst>
                <a:path w="5124450" h="3167126">
                  <a:moveTo>
                    <a:pt x="0" y="0"/>
                  </a:moveTo>
                  <a:lnTo>
                    <a:pt x="5124450" y="0"/>
                  </a:lnTo>
                  <a:lnTo>
                    <a:pt x="5124450" y="3167126"/>
                  </a:lnTo>
                  <a:lnTo>
                    <a:pt x="0" y="3167126"/>
                  </a:lnTo>
                  <a:lnTo>
                    <a:pt x="0" y="0"/>
                  </a:lnTo>
                  <a:close/>
                </a:path>
              </a:pathLst>
            </a:custGeom>
            <a:blipFill>
              <a:blip r:embed="rId2"/>
              <a:stretch>
                <a:fillRect l="-137" r="-137" b="1"/>
              </a:stretch>
            </a:blipFill>
          </p:spPr>
        </p:sp>
      </p:grpSp>
      <p:sp>
        <p:nvSpPr>
          <p:cNvPr id="10" name="TextBox 10"/>
          <p:cNvSpPr txBox="1"/>
          <p:nvPr/>
        </p:nvSpPr>
        <p:spPr>
          <a:xfrm>
            <a:off x="992238" y="6936432"/>
            <a:ext cx="3843338"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How often do you typically engage in spontaneous, unplanned travel?</a:t>
            </a:r>
          </a:p>
        </p:txBody>
      </p:sp>
      <p:grpSp>
        <p:nvGrpSpPr>
          <p:cNvPr id="11" name="Group 11"/>
          <p:cNvGrpSpPr/>
          <p:nvPr/>
        </p:nvGrpSpPr>
        <p:grpSpPr>
          <a:xfrm>
            <a:off x="5145584" y="4408438"/>
            <a:ext cx="3843338" cy="2375298"/>
            <a:chOff x="0" y="0"/>
            <a:chExt cx="5124450" cy="3167063"/>
          </a:xfrm>
        </p:grpSpPr>
        <p:sp>
          <p:nvSpPr>
            <p:cNvPr id="12" name="Freeform 12" descr="preencoded.png"/>
            <p:cNvSpPr/>
            <p:nvPr/>
          </p:nvSpPr>
          <p:spPr>
            <a:xfrm>
              <a:off x="0" y="0"/>
              <a:ext cx="5124450" cy="3167126"/>
            </a:xfrm>
            <a:custGeom>
              <a:avLst/>
              <a:gdLst/>
              <a:ahLst/>
              <a:cxnLst/>
              <a:rect l="l" t="t" r="r" b="b"/>
              <a:pathLst>
                <a:path w="5124450" h="3167126">
                  <a:moveTo>
                    <a:pt x="0" y="0"/>
                  </a:moveTo>
                  <a:lnTo>
                    <a:pt x="5124450" y="0"/>
                  </a:lnTo>
                  <a:lnTo>
                    <a:pt x="5124450" y="3167126"/>
                  </a:lnTo>
                  <a:lnTo>
                    <a:pt x="0" y="3167126"/>
                  </a:lnTo>
                  <a:lnTo>
                    <a:pt x="0" y="0"/>
                  </a:lnTo>
                  <a:close/>
                </a:path>
              </a:pathLst>
            </a:custGeom>
            <a:blipFill>
              <a:blip r:embed="rId3"/>
              <a:stretch>
                <a:fillRect l="-137" r="-137" b="1"/>
              </a:stretch>
            </a:blipFill>
          </p:spPr>
        </p:sp>
      </p:grpSp>
      <p:sp>
        <p:nvSpPr>
          <p:cNvPr id="13" name="TextBox 13"/>
          <p:cNvSpPr txBox="1"/>
          <p:nvPr/>
        </p:nvSpPr>
        <p:spPr>
          <a:xfrm>
            <a:off x="5145584" y="6936432"/>
            <a:ext cx="3843338" cy="1286024"/>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What are the biggest obstacles you face when trying to plan a last-minute trip?</a:t>
            </a:r>
          </a:p>
        </p:txBody>
      </p:sp>
      <p:grpSp>
        <p:nvGrpSpPr>
          <p:cNvPr id="14" name="Group 14"/>
          <p:cNvGrpSpPr/>
          <p:nvPr/>
        </p:nvGrpSpPr>
        <p:grpSpPr>
          <a:xfrm>
            <a:off x="9298930" y="4408438"/>
            <a:ext cx="3843337" cy="2375298"/>
            <a:chOff x="0" y="0"/>
            <a:chExt cx="5124450" cy="3167063"/>
          </a:xfrm>
        </p:grpSpPr>
        <p:sp>
          <p:nvSpPr>
            <p:cNvPr id="15" name="Freeform 15" descr="preencoded.png"/>
            <p:cNvSpPr/>
            <p:nvPr/>
          </p:nvSpPr>
          <p:spPr>
            <a:xfrm>
              <a:off x="0" y="0"/>
              <a:ext cx="5124450" cy="3167126"/>
            </a:xfrm>
            <a:custGeom>
              <a:avLst/>
              <a:gdLst/>
              <a:ahLst/>
              <a:cxnLst/>
              <a:rect l="l" t="t" r="r" b="b"/>
              <a:pathLst>
                <a:path w="5124450" h="3167126">
                  <a:moveTo>
                    <a:pt x="0" y="0"/>
                  </a:moveTo>
                  <a:lnTo>
                    <a:pt x="5124450" y="0"/>
                  </a:lnTo>
                  <a:lnTo>
                    <a:pt x="5124450" y="3167126"/>
                  </a:lnTo>
                  <a:lnTo>
                    <a:pt x="0" y="3167126"/>
                  </a:lnTo>
                  <a:lnTo>
                    <a:pt x="0" y="0"/>
                  </a:lnTo>
                  <a:close/>
                </a:path>
              </a:pathLst>
            </a:custGeom>
            <a:blipFill>
              <a:blip r:embed="rId4"/>
              <a:stretch>
                <a:fillRect l="-137" r="-137" b="1"/>
              </a:stretch>
            </a:blipFill>
          </p:spPr>
        </p:sp>
      </p:grpSp>
      <p:sp>
        <p:nvSpPr>
          <p:cNvPr id="16" name="TextBox 16"/>
          <p:cNvSpPr txBox="1"/>
          <p:nvPr/>
        </p:nvSpPr>
        <p:spPr>
          <a:xfrm>
            <a:off x="9298930" y="6936432"/>
            <a:ext cx="3843337" cy="1286024"/>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What kind of experiences (e.g., relaxing, adventurous, cultural) do you seek on a trip?</a:t>
            </a:r>
          </a:p>
        </p:txBody>
      </p:sp>
      <p:grpSp>
        <p:nvGrpSpPr>
          <p:cNvPr id="17" name="Group 17"/>
          <p:cNvGrpSpPr/>
          <p:nvPr/>
        </p:nvGrpSpPr>
        <p:grpSpPr>
          <a:xfrm>
            <a:off x="13452276" y="4408438"/>
            <a:ext cx="3843486" cy="2375446"/>
            <a:chOff x="0" y="0"/>
            <a:chExt cx="5124648" cy="3167262"/>
          </a:xfrm>
        </p:grpSpPr>
        <p:sp>
          <p:nvSpPr>
            <p:cNvPr id="18" name="Freeform 18" descr="preencoded.png"/>
            <p:cNvSpPr/>
            <p:nvPr/>
          </p:nvSpPr>
          <p:spPr>
            <a:xfrm>
              <a:off x="0" y="0"/>
              <a:ext cx="5124704" cy="3167253"/>
            </a:xfrm>
            <a:custGeom>
              <a:avLst/>
              <a:gdLst/>
              <a:ahLst/>
              <a:cxnLst/>
              <a:rect l="l" t="t" r="r" b="b"/>
              <a:pathLst>
                <a:path w="5124704" h="3167253">
                  <a:moveTo>
                    <a:pt x="0" y="0"/>
                  </a:moveTo>
                  <a:lnTo>
                    <a:pt x="5124704" y="0"/>
                  </a:lnTo>
                  <a:lnTo>
                    <a:pt x="5124704" y="3167253"/>
                  </a:lnTo>
                  <a:lnTo>
                    <a:pt x="0" y="3167253"/>
                  </a:lnTo>
                  <a:lnTo>
                    <a:pt x="0" y="0"/>
                  </a:lnTo>
                  <a:close/>
                </a:path>
              </a:pathLst>
            </a:custGeom>
            <a:blipFill>
              <a:blip r:embed="rId5"/>
              <a:stretch>
                <a:fillRect l="-138" r="-137"/>
              </a:stretch>
            </a:blipFill>
          </p:spPr>
        </p:sp>
      </p:grpSp>
      <p:sp>
        <p:nvSpPr>
          <p:cNvPr id="19" name="TextBox 19"/>
          <p:cNvSpPr txBox="1"/>
          <p:nvPr/>
        </p:nvSpPr>
        <p:spPr>
          <a:xfrm>
            <a:off x="13452276" y="6936581"/>
            <a:ext cx="3843486" cy="1286024"/>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How important is it for you to have a trip that matches your current mood or "vibe"?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92238" y="618231"/>
            <a:ext cx="10503842" cy="740844"/>
          </a:xfrm>
          <a:prstGeom prst="rect">
            <a:avLst/>
          </a:prstGeom>
        </p:spPr>
        <p:txBody>
          <a:bodyPr lIns="0" tIns="0" rIns="0" bIns="0" rtlCol="0" anchor="t">
            <a:spAutoFit/>
          </a:bodyPr>
          <a:lstStyle/>
          <a:p>
            <a:pPr algn="l">
              <a:lnSpc>
                <a:spcPts val="6062"/>
              </a:lnSpc>
            </a:pPr>
            <a:r>
              <a:rPr lang="en-US" sz="4875" dirty="0">
                <a:solidFill>
                  <a:srgbClr val="76B9FF"/>
                </a:solidFill>
                <a:latin typeface="Roboto Slab"/>
                <a:ea typeface="Roboto Slab"/>
                <a:cs typeface="Roboto Slab"/>
                <a:sym typeface="Roboto Slab"/>
              </a:rPr>
              <a:t>Survey Insights</a:t>
            </a:r>
          </a:p>
        </p:txBody>
      </p:sp>
      <p:sp>
        <p:nvSpPr>
          <p:cNvPr id="7" name="TextBox 7"/>
          <p:cNvSpPr txBox="1"/>
          <p:nvPr/>
        </p:nvSpPr>
        <p:spPr>
          <a:xfrm>
            <a:off x="992238" y="2186285"/>
            <a:ext cx="16303526"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Our comprehensive survey allowed us to quantify the qualitative findings from our interviews, providing further validation for Vibeway's core value proposition. Key takeaways from the survey responses confirmed several critical points:</a:t>
            </a:r>
          </a:p>
        </p:txBody>
      </p:sp>
      <p:grpSp>
        <p:nvGrpSpPr>
          <p:cNvPr id="8" name="Group 8"/>
          <p:cNvGrpSpPr/>
          <p:nvPr/>
        </p:nvGrpSpPr>
        <p:grpSpPr>
          <a:xfrm>
            <a:off x="992238" y="3354438"/>
            <a:ext cx="8027789" cy="2300585"/>
            <a:chOff x="0" y="0"/>
            <a:chExt cx="10703718" cy="3067447"/>
          </a:xfrm>
        </p:grpSpPr>
        <p:sp>
          <p:nvSpPr>
            <p:cNvPr id="9" name="Freeform 9"/>
            <p:cNvSpPr/>
            <p:nvPr/>
          </p:nvSpPr>
          <p:spPr>
            <a:xfrm>
              <a:off x="0" y="0"/>
              <a:ext cx="10703814" cy="3067431"/>
            </a:xfrm>
            <a:custGeom>
              <a:avLst/>
              <a:gdLst/>
              <a:ahLst/>
              <a:cxnLst/>
              <a:rect l="l" t="t" r="r" b="b"/>
              <a:pathLst>
                <a:path w="10703814" h="3067431">
                  <a:moveTo>
                    <a:pt x="0" y="49657"/>
                  </a:moveTo>
                  <a:cubicBezTo>
                    <a:pt x="0" y="22225"/>
                    <a:pt x="22225" y="0"/>
                    <a:pt x="49657" y="0"/>
                  </a:cubicBezTo>
                  <a:lnTo>
                    <a:pt x="10654157" y="0"/>
                  </a:lnTo>
                  <a:cubicBezTo>
                    <a:pt x="10681589" y="0"/>
                    <a:pt x="10703814" y="22225"/>
                    <a:pt x="10703814" y="49657"/>
                  </a:cubicBezTo>
                  <a:lnTo>
                    <a:pt x="10703814" y="3017774"/>
                  </a:lnTo>
                  <a:cubicBezTo>
                    <a:pt x="10703814" y="3045206"/>
                    <a:pt x="10681589" y="3067431"/>
                    <a:pt x="10654157" y="3067431"/>
                  </a:cubicBezTo>
                  <a:lnTo>
                    <a:pt x="49657" y="3067431"/>
                  </a:lnTo>
                  <a:cubicBezTo>
                    <a:pt x="22225" y="3067431"/>
                    <a:pt x="0" y="3045206"/>
                    <a:pt x="0" y="3017774"/>
                  </a:cubicBezTo>
                  <a:close/>
                </a:path>
              </a:pathLst>
            </a:custGeom>
            <a:solidFill>
              <a:srgbClr val="3F4652"/>
            </a:solidFill>
          </p:spPr>
        </p:sp>
      </p:grpSp>
      <p:sp>
        <p:nvSpPr>
          <p:cNvPr id="10" name="TextBox 10"/>
          <p:cNvSpPr txBox="1"/>
          <p:nvPr/>
        </p:nvSpPr>
        <p:spPr>
          <a:xfrm>
            <a:off x="1240185" y="3583335"/>
            <a:ext cx="5227439" cy="484137"/>
          </a:xfrm>
          <a:prstGeom prst="rect">
            <a:avLst/>
          </a:prstGeom>
        </p:spPr>
        <p:txBody>
          <a:bodyPr lIns="0" tIns="0" rIns="0" bIns="0" rtlCol="0" anchor="t">
            <a:spAutoFit/>
          </a:bodyPr>
          <a:lstStyle/>
          <a:p>
            <a:pPr algn="l">
              <a:lnSpc>
                <a:spcPts val="3625"/>
              </a:lnSpc>
            </a:pPr>
            <a:r>
              <a:rPr lang="en-US" sz="2874">
                <a:solidFill>
                  <a:srgbClr val="D6E5EF"/>
                </a:solidFill>
                <a:latin typeface="Roboto Slab"/>
                <a:ea typeface="Roboto Slab"/>
                <a:cs typeface="Roboto Slab"/>
                <a:sym typeface="Roboto Slab"/>
              </a:rPr>
              <a:t>Desire for Spontaneity is High</a:t>
            </a:r>
          </a:p>
        </p:txBody>
      </p:sp>
      <p:sp>
        <p:nvSpPr>
          <p:cNvPr id="11" name="TextBox 11"/>
          <p:cNvSpPr txBox="1"/>
          <p:nvPr/>
        </p:nvSpPr>
        <p:spPr>
          <a:xfrm>
            <a:off x="1240185" y="4121051"/>
            <a:ext cx="7531894" cy="1286024"/>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A significant portion of respondents expressed a strong desire for more spontaneous travel, but often cited "lack of time for planning" and "overwhelm with choices" as major inhibitors.</a:t>
            </a:r>
          </a:p>
        </p:txBody>
      </p:sp>
      <p:grpSp>
        <p:nvGrpSpPr>
          <p:cNvPr id="12" name="Group 12"/>
          <p:cNvGrpSpPr/>
          <p:nvPr/>
        </p:nvGrpSpPr>
        <p:grpSpPr>
          <a:xfrm>
            <a:off x="9267974" y="3354438"/>
            <a:ext cx="8027789" cy="2300585"/>
            <a:chOff x="0" y="0"/>
            <a:chExt cx="10703718" cy="3067447"/>
          </a:xfrm>
        </p:grpSpPr>
        <p:sp>
          <p:nvSpPr>
            <p:cNvPr id="13" name="Freeform 13"/>
            <p:cNvSpPr/>
            <p:nvPr/>
          </p:nvSpPr>
          <p:spPr>
            <a:xfrm>
              <a:off x="0" y="0"/>
              <a:ext cx="10703814" cy="3067431"/>
            </a:xfrm>
            <a:custGeom>
              <a:avLst/>
              <a:gdLst/>
              <a:ahLst/>
              <a:cxnLst/>
              <a:rect l="l" t="t" r="r" b="b"/>
              <a:pathLst>
                <a:path w="10703814" h="3067431">
                  <a:moveTo>
                    <a:pt x="0" y="49657"/>
                  </a:moveTo>
                  <a:cubicBezTo>
                    <a:pt x="0" y="22225"/>
                    <a:pt x="22225" y="0"/>
                    <a:pt x="49657" y="0"/>
                  </a:cubicBezTo>
                  <a:lnTo>
                    <a:pt x="10654157" y="0"/>
                  </a:lnTo>
                  <a:cubicBezTo>
                    <a:pt x="10681589" y="0"/>
                    <a:pt x="10703814" y="22225"/>
                    <a:pt x="10703814" y="49657"/>
                  </a:cubicBezTo>
                  <a:lnTo>
                    <a:pt x="10703814" y="3017774"/>
                  </a:lnTo>
                  <a:cubicBezTo>
                    <a:pt x="10703814" y="3045206"/>
                    <a:pt x="10681589" y="3067431"/>
                    <a:pt x="10654157" y="3067431"/>
                  </a:cubicBezTo>
                  <a:lnTo>
                    <a:pt x="49657" y="3067431"/>
                  </a:lnTo>
                  <a:cubicBezTo>
                    <a:pt x="22225" y="3067431"/>
                    <a:pt x="0" y="3045206"/>
                    <a:pt x="0" y="3017774"/>
                  </a:cubicBezTo>
                  <a:close/>
                </a:path>
              </a:pathLst>
            </a:custGeom>
            <a:solidFill>
              <a:srgbClr val="3F4652"/>
            </a:solidFill>
          </p:spPr>
        </p:sp>
      </p:grpSp>
      <p:sp>
        <p:nvSpPr>
          <p:cNvPr id="14" name="TextBox 14"/>
          <p:cNvSpPr txBox="1"/>
          <p:nvPr/>
        </p:nvSpPr>
        <p:spPr>
          <a:xfrm>
            <a:off x="9515921" y="3583335"/>
            <a:ext cx="4505771" cy="484137"/>
          </a:xfrm>
          <a:prstGeom prst="rect">
            <a:avLst/>
          </a:prstGeom>
        </p:spPr>
        <p:txBody>
          <a:bodyPr lIns="0" tIns="0" rIns="0" bIns="0" rtlCol="0" anchor="t">
            <a:spAutoFit/>
          </a:bodyPr>
          <a:lstStyle/>
          <a:p>
            <a:pPr algn="l">
              <a:lnSpc>
                <a:spcPts val="3625"/>
              </a:lnSpc>
            </a:pPr>
            <a:r>
              <a:rPr lang="en-US" sz="2874">
                <a:solidFill>
                  <a:srgbClr val="D6E5EF"/>
                </a:solidFill>
                <a:latin typeface="Roboto Slab"/>
                <a:ea typeface="Roboto Slab"/>
                <a:cs typeface="Roboto Slab"/>
                <a:sym typeface="Roboto Slab"/>
              </a:rPr>
              <a:t>The "Vibe Match" Matters</a:t>
            </a:r>
          </a:p>
        </p:txBody>
      </p:sp>
      <p:sp>
        <p:nvSpPr>
          <p:cNvPr id="15" name="TextBox 15"/>
          <p:cNvSpPr txBox="1"/>
          <p:nvPr/>
        </p:nvSpPr>
        <p:spPr>
          <a:xfrm>
            <a:off x="9515921" y="4121051"/>
            <a:ext cx="7531894" cy="1286024"/>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Respondents overwhelmingly prioritized experiences that align with their desired mood or "vibe," indicating a clear need for mood-based recommendations over generic travel suggestions.</a:t>
            </a:r>
          </a:p>
        </p:txBody>
      </p:sp>
      <p:grpSp>
        <p:nvGrpSpPr>
          <p:cNvPr id="16" name="Group 16"/>
          <p:cNvGrpSpPr/>
          <p:nvPr/>
        </p:nvGrpSpPr>
        <p:grpSpPr>
          <a:xfrm>
            <a:off x="992238" y="5902970"/>
            <a:ext cx="8027789" cy="2300585"/>
            <a:chOff x="0" y="0"/>
            <a:chExt cx="10703718" cy="3067447"/>
          </a:xfrm>
        </p:grpSpPr>
        <p:sp>
          <p:nvSpPr>
            <p:cNvPr id="17" name="Freeform 17"/>
            <p:cNvSpPr/>
            <p:nvPr/>
          </p:nvSpPr>
          <p:spPr>
            <a:xfrm>
              <a:off x="0" y="0"/>
              <a:ext cx="10703814" cy="3067431"/>
            </a:xfrm>
            <a:custGeom>
              <a:avLst/>
              <a:gdLst/>
              <a:ahLst/>
              <a:cxnLst/>
              <a:rect l="l" t="t" r="r" b="b"/>
              <a:pathLst>
                <a:path w="10703814" h="3067431">
                  <a:moveTo>
                    <a:pt x="0" y="49657"/>
                  </a:moveTo>
                  <a:cubicBezTo>
                    <a:pt x="0" y="22225"/>
                    <a:pt x="22225" y="0"/>
                    <a:pt x="49657" y="0"/>
                  </a:cubicBezTo>
                  <a:lnTo>
                    <a:pt x="10654157" y="0"/>
                  </a:lnTo>
                  <a:cubicBezTo>
                    <a:pt x="10681589" y="0"/>
                    <a:pt x="10703814" y="22225"/>
                    <a:pt x="10703814" y="49657"/>
                  </a:cubicBezTo>
                  <a:lnTo>
                    <a:pt x="10703814" y="3017774"/>
                  </a:lnTo>
                  <a:cubicBezTo>
                    <a:pt x="10703814" y="3045206"/>
                    <a:pt x="10681589" y="3067431"/>
                    <a:pt x="10654157" y="3067431"/>
                  </a:cubicBezTo>
                  <a:lnTo>
                    <a:pt x="49657" y="3067431"/>
                  </a:lnTo>
                  <a:cubicBezTo>
                    <a:pt x="22225" y="3067431"/>
                    <a:pt x="0" y="3045206"/>
                    <a:pt x="0" y="3017774"/>
                  </a:cubicBezTo>
                  <a:close/>
                </a:path>
              </a:pathLst>
            </a:custGeom>
            <a:solidFill>
              <a:srgbClr val="3F4652"/>
            </a:solidFill>
          </p:spPr>
        </p:sp>
      </p:grpSp>
      <p:sp>
        <p:nvSpPr>
          <p:cNvPr id="18" name="TextBox 18"/>
          <p:cNvSpPr txBox="1"/>
          <p:nvPr/>
        </p:nvSpPr>
        <p:spPr>
          <a:xfrm>
            <a:off x="1240185" y="6131867"/>
            <a:ext cx="5762625" cy="484138"/>
          </a:xfrm>
          <a:prstGeom prst="rect">
            <a:avLst/>
          </a:prstGeom>
        </p:spPr>
        <p:txBody>
          <a:bodyPr lIns="0" tIns="0" rIns="0" bIns="0" rtlCol="0" anchor="t">
            <a:spAutoFit/>
          </a:bodyPr>
          <a:lstStyle/>
          <a:p>
            <a:pPr algn="l">
              <a:lnSpc>
                <a:spcPts val="3625"/>
              </a:lnSpc>
            </a:pPr>
            <a:r>
              <a:rPr lang="en-US" sz="2874">
                <a:solidFill>
                  <a:srgbClr val="D6E5EF"/>
                </a:solidFill>
                <a:latin typeface="Roboto Slab"/>
                <a:ea typeface="Roboto Slab"/>
                <a:cs typeface="Roboto Slab"/>
                <a:sym typeface="Roboto Slab"/>
              </a:rPr>
              <a:t>Discovery of Unique Experiences</a:t>
            </a:r>
          </a:p>
        </p:txBody>
      </p:sp>
      <p:sp>
        <p:nvSpPr>
          <p:cNvPr id="19" name="TextBox 19"/>
          <p:cNvSpPr txBox="1"/>
          <p:nvPr/>
        </p:nvSpPr>
        <p:spPr>
          <a:xfrm>
            <a:off x="1240185" y="6669584"/>
            <a:ext cx="7531894" cy="1286024"/>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Many travelers struggle to find unique, non-touristy experiences, confirming the "discovery dilemma" identified in our initial research. They seek curated, authentic options.</a:t>
            </a:r>
          </a:p>
        </p:txBody>
      </p:sp>
      <p:grpSp>
        <p:nvGrpSpPr>
          <p:cNvPr id="20" name="Group 20"/>
          <p:cNvGrpSpPr/>
          <p:nvPr/>
        </p:nvGrpSpPr>
        <p:grpSpPr>
          <a:xfrm>
            <a:off x="9267974" y="5902970"/>
            <a:ext cx="8027789" cy="2300585"/>
            <a:chOff x="0" y="0"/>
            <a:chExt cx="10703718" cy="3067447"/>
          </a:xfrm>
        </p:grpSpPr>
        <p:sp>
          <p:nvSpPr>
            <p:cNvPr id="21" name="Freeform 21"/>
            <p:cNvSpPr/>
            <p:nvPr/>
          </p:nvSpPr>
          <p:spPr>
            <a:xfrm>
              <a:off x="0" y="0"/>
              <a:ext cx="10703814" cy="3067431"/>
            </a:xfrm>
            <a:custGeom>
              <a:avLst/>
              <a:gdLst/>
              <a:ahLst/>
              <a:cxnLst/>
              <a:rect l="l" t="t" r="r" b="b"/>
              <a:pathLst>
                <a:path w="10703814" h="3067431">
                  <a:moveTo>
                    <a:pt x="0" y="49657"/>
                  </a:moveTo>
                  <a:cubicBezTo>
                    <a:pt x="0" y="22225"/>
                    <a:pt x="22225" y="0"/>
                    <a:pt x="49657" y="0"/>
                  </a:cubicBezTo>
                  <a:lnTo>
                    <a:pt x="10654157" y="0"/>
                  </a:lnTo>
                  <a:cubicBezTo>
                    <a:pt x="10681589" y="0"/>
                    <a:pt x="10703814" y="22225"/>
                    <a:pt x="10703814" y="49657"/>
                  </a:cubicBezTo>
                  <a:lnTo>
                    <a:pt x="10703814" y="3017774"/>
                  </a:lnTo>
                  <a:cubicBezTo>
                    <a:pt x="10703814" y="3045206"/>
                    <a:pt x="10681589" y="3067431"/>
                    <a:pt x="10654157" y="3067431"/>
                  </a:cubicBezTo>
                  <a:lnTo>
                    <a:pt x="49657" y="3067431"/>
                  </a:lnTo>
                  <a:cubicBezTo>
                    <a:pt x="22225" y="3067431"/>
                    <a:pt x="0" y="3045206"/>
                    <a:pt x="0" y="3017774"/>
                  </a:cubicBezTo>
                  <a:close/>
                </a:path>
              </a:pathLst>
            </a:custGeom>
            <a:solidFill>
              <a:srgbClr val="3F4652"/>
            </a:solidFill>
          </p:spPr>
        </p:sp>
      </p:grpSp>
      <p:sp>
        <p:nvSpPr>
          <p:cNvPr id="22" name="TextBox 22"/>
          <p:cNvSpPr txBox="1"/>
          <p:nvPr/>
        </p:nvSpPr>
        <p:spPr>
          <a:xfrm>
            <a:off x="9515921" y="6131867"/>
            <a:ext cx="3912840" cy="484138"/>
          </a:xfrm>
          <a:prstGeom prst="rect">
            <a:avLst/>
          </a:prstGeom>
        </p:spPr>
        <p:txBody>
          <a:bodyPr lIns="0" tIns="0" rIns="0" bIns="0" rtlCol="0" anchor="t">
            <a:spAutoFit/>
          </a:bodyPr>
          <a:lstStyle/>
          <a:p>
            <a:pPr algn="l">
              <a:lnSpc>
                <a:spcPts val="3625"/>
              </a:lnSpc>
            </a:pPr>
            <a:r>
              <a:rPr lang="en-US" sz="2874">
                <a:solidFill>
                  <a:srgbClr val="D6E5EF"/>
                </a:solidFill>
                <a:latin typeface="Roboto Slab"/>
                <a:ea typeface="Roboto Slab"/>
                <a:cs typeface="Roboto Slab"/>
                <a:sym typeface="Roboto Slab"/>
              </a:rPr>
              <a:t>Demand for Efficiency</a:t>
            </a:r>
          </a:p>
        </p:txBody>
      </p:sp>
      <p:sp>
        <p:nvSpPr>
          <p:cNvPr id="23" name="TextBox 23"/>
          <p:cNvSpPr txBox="1"/>
          <p:nvPr/>
        </p:nvSpPr>
        <p:spPr>
          <a:xfrm>
            <a:off x="9515921" y="6669584"/>
            <a:ext cx="7531894" cy="1286024"/>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The survey reinforced that travelers value efficiency in planning, especially for last-minute trips. They are looking for a solution that significantly reduces the friction of spontaneous adventures.</a:t>
            </a:r>
          </a:p>
        </p:txBody>
      </p:sp>
      <p:sp>
        <p:nvSpPr>
          <p:cNvPr id="24" name="TextBox 24"/>
          <p:cNvSpPr txBox="1"/>
          <p:nvPr/>
        </p:nvSpPr>
        <p:spPr>
          <a:xfrm>
            <a:off x="992238" y="8387358"/>
            <a:ext cx="16303526"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These insights collectively underscore the market need for Vibeway as a solution that simplifies spontaneous travel and connects users with experiences that genuinely match their current emotional state.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92238" y="2076747"/>
            <a:ext cx="16303526" cy="740844"/>
          </a:xfrm>
          <a:prstGeom prst="rect">
            <a:avLst/>
          </a:prstGeom>
        </p:spPr>
        <p:txBody>
          <a:bodyPr lIns="0" tIns="0" rIns="0" bIns="0" rtlCol="0" anchor="t">
            <a:spAutoFit/>
          </a:bodyPr>
          <a:lstStyle/>
          <a:p>
            <a:pPr algn="l">
              <a:lnSpc>
                <a:spcPts val="6062"/>
              </a:lnSpc>
            </a:pPr>
            <a:r>
              <a:rPr lang="en-US" sz="4875" dirty="0">
                <a:solidFill>
                  <a:srgbClr val="76B9FF"/>
                </a:solidFill>
                <a:latin typeface="Roboto Slab"/>
                <a:ea typeface="Roboto Slab"/>
                <a:cs typeface="Roboto Slab"/>
                <a:sym typeface="Roboto Slab"/>
              </a:rPr>
              <a:t>Competitor Analysis</a:t>
            </a:r>
          </a:p>
        </p:txBody>
      </p:sp>
      <p:grpSp>
        <p:nvGrpSpPr>
          <p:cNvPr id="7" name="Group 7"/>
          <p:cNvGrpSpPr/>
          <p:nvPr/>
        </p:nvGrpSpPr>
        <p:grpSpPr>
          <a:xfrm>
            <a:off x="992238" y="4132510"/>
            <a:ext cx="620166" cy="620166"/>
            <a:chOff x="0" y="0"/>
            <a:chExt cx="826888" cy="826888"/>
          </a:xfrm>
        </p:grpSpPr>
        <p:sp>
          <p:nvSpPr>
            <p:cNvPr id="8" name="Freeform 8" descr="preencoded.png"/>
            <p:cNvSpPr/>
            <p:nvPr/>
          </p:nvSpPr>
          <p:spPr>
            <a:xfrm>
              <a:off x="0" y="0"/>
              <a:ext cx="826897" cy="826897"/>
            </a:xfrm>
            <a:custGeom>
              <a:avLst/>
              <a:gdLst/>
              <a:ahLst/>
              <a:cxnLst/>
              <a:rect l="l" t="t" r="r" b="b"/>
              <a:pathLst>
                <a:path w="826897" h="826897">
                  <a:moveTo>
                    <a:pt x="0" y="0"/>
                  </a:moveTo>
                  <a:lnTo>
                    <a:pt x="826897" y="0"/>
                  </a:lnTo>
                  <a:lnTo>
                    <a:pt x="826897" y="826897"/>
                  </a:lnTo>
                  <a:lnTo>
                    <a:pt x="0" y="826897"/>
                  </a:lnTo>
                  <a:lnTo>
                    <a:pt x="0" y="0"/>
                  </a:lnTo>
                  <a:close/>
                </a:path>
              </a:pathLst>
            </a:custGeom>
            <a:blipFill>
              <a:blip r:embed="rId2"/>
              <a:stretch>
                <a:fillRect r="1" b="1"/>
              </a:stretch>
            </a:blipFill>
          </p:spPr>
        </p:sp>
      </p:grpSp>
      <p:sp>
        <p:nvSpPr>
          <p:cNvPr id="9" name="TextBox 9"/>
          <p:cNvSpPr txBox="1"/>
          <p:nvPr/>
        </p:nvSpPr>
        <p:spPr>
          <a:xfrm>
            <a:off x="992238" y="4967436"/>
            <a:ext cx="5227736"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Thorough analysis of existing travel apps and services.</a:t>
            </a:r>
          </a:p>
        </p:txBody>
      </p:sp>
      <p:grpSp>
        <p:nvGrpSpPr>
          <p:cNvPr id="10" name="Group 10"/>
          <p:cNvGrpSpPr/>
          <p:nvPr/>
        </p:nvGrpSpPr>
        <p:grpSpPr>
          <a:xfrm>
            <a:off x="6529982" y="4132510"/>
            <a:ext cx="620166" cy="620166"/>
            <a:chOff x="0" y="0"/>
            <a:chExt cx="826888" cy="826888"/>
          </a:xfrm>
        </p:grpSpPr>
        <p:sp>
          <p:nvSpPr>
            <p:cNvPr id="11" name="Freeform 11" descr="preencoded.png"/>
            <p:cNvSpPr/>
            <p:nvPr/>
          </p:nvSpPr>
          <p:spPr>
            <a:xfrm>
              <a:off x="0" y="0"/>
              <a:ext cx="826897" cy="826897"/>
            </a:xfrm>
            <a:custGeom>
              <a:avLst/>
              <a:gdLst/>
              <a:ahLst/>
              <a:cxnLst/>
              <a:rect l="l" t="t" r="r" b="b"/>
              <a:pathLst>
                <a:path w="826897" h="826897">
                  <a:moveTo>
                    <a:pt x="0" y="0"/>
                  </a:moveTo>
                  <a:lnTo>
                    <a:pt x="826897" y="0"/>
                  </a:lnTo>
                  <a:lnTo>
                    <a:pt x="826897" y="826897"/>
                  </a:lnTo>
                  <a:lnTo>
                    <a:pt x="0" y="826897"/>
                  </a:lnTo>
                  <a:lnTo>
                    <a:pt x="0" y="0"/>
                  </a:lnTo>
                  <a:close/>
                </a:path>
              </a:pathLst>
            </a:custGeom>
            <a:blipFill>
              <a:blip r:embed="rId3"/>
              <a:stretch>
                <a:fillRect r="1" b="1"/>
              </a:stretch>
            </a:blipFill>
          </p:spPr>
        </p:sp>
      </p:grpSp>
      <p:sp>
        <p:nvSpPr>
          <p:cNvPr id="12" name="TextBox 12"/>
          <p:cNvSpPr txBox="1"/>
          <p:nvPr/>
        </p:nvSpPr>
        <p:spPr>
          <a:xfrm>
            <a:off x="6529982" y="4967436"/>
            <a:ext cx="5227885"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Examination of platforms offering spontaneity or curated experiences.</a:t>
            </a:r>
          </a:p>
        </p:txBody>
      </p:sp>
      <p:grpSp>
        <p:nvGrpSpPr>
          <p:cNvPr id="13" name="Group 13"/>
          <p:cNvGrpSpPr/>
          <p:nvPr/>
        </p:nvGrpSpPr>
        <p:grpSpPr>
          <a:xfrm>
            <a:off x="12067878" y="4132510"/>
            <a:ext cx="620166" cy="620166"/>
            <a:chOff x="0" y="0"/>
            <a:chExt cx="826888" cy="826888"/>
          </a:xfrm>
        </p:grpSpPr>
        <p:sp>
          <p:nvSpPr>
            <p:cNvPr id="14" name="Freeform 14" descr="preencoded.png"/>
            <p:cNvSpPr/>
            <p:nvPr/>
          </p:nvSpPr>
          <p:spPr>
            <a:xfrm>
              <a:off x="0" y="0"/>
              <a:ext cx="826897" cy="826897"/>
            </a:xfrm>
            <a:custGeom>
              <a:avLst/>
              <a:gdLst/>
              <a:ahLst/>
              <a:cxnLst/>
              <a:rect l="l" t="t" r="r" b="b"/>
              <a:pathLst>
                <a:path w="826897" h="826897">
                  <a:moveTo>
                    <a:pt x="0" y="0"/>
                  </a:moveTo>
                  <a:lnTo>
                    <a:pt x="826897" y="0"/>
                  </a:lnTo>
                  <a:lnTo>
                    <a:pt x="826897" y="826897"/>
                  </a:lnTo>
                  <a:lnTo>
                    <a:pt x="0" y="826897"/>
                  </a:lnTo>
                  <a:lnTo>
                    <a:pt x="0" y="0"/>
                  </a:lnTo>
                  <a:close/>
                </a:path>
              </a:pathLst>
            </a:custGeom>
            <a:blipFill>
              <a:blip r:embed="rId4"/>
              <a:stretch>
                <a:fillRect r="1" b="1"/>
              </a:stretch>
            </a:blipFill>
          </p:spPr>
        </p:sp>
      </p:grpSp>
      <p:sp>
        <p:nvSpPr>
          <p:cNvPr id="15" name="TextBox 15"/>
          <p:cNvSpPr txBox="1"/>
          <p:nvPr/>
        </p:nvSpPr>
        <p:spPr>
          <a:xfrm>
            <a:off x="12067878" y="4967436"/>
            <a:ext cx="5227885"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Identified key players, their strengths and weaknesses.</a:t>
            </a:r>
          </a:p>
        </p:txBody>
      </p:sp>
      <p:grpSp>
        <p:nvGrpSpPr>
          <p:cNvPr id="16" name="Group 16"/>
          <p:cNvGrpSpPr/>
          <p:nvPr/>
        </p:nvGrpSpPr>
        <p:grpSpPr>
          <a:xfrm>
            <a:off x="992238" y="6476702"/>
            <a:ext cx="620166" cy="620166"/>
            <a:chOff x="0" y="0"/>
            <a:chExt cx="826888" cy="826888"/>
          </a:xfrm>
        </p:grpSpPr>
        <p:sp>
          <p:nvSpPr>
            <p:cNvPr id="17" name="Freeform 17" descr="preencoded.png"/>
            <p:cNvSpPr/>
            <p:nvPr/>
          </p:nvSpPr>
          <p:spPr>
            <a:xfrm>
              <a:off x="0" y="0"/>
              <a:ext cx="826897" cy="826897"/>
            </a:xfrm>
            <a:custGeom>
              <a:avLst/>
              <a:gdLst/>
              <a:ahLst/>
              <a:cxnLst/>
              <a:rect l="l" t="t" r="r" b="b"/>
              <a:pathLst>
                <a:path w="826897" h="826897">
                  <a:moveTo>
                    <a:pt x="0" y="0"/>
                  </a:moveTo>
                  <a:lnTo>
                    <a:pt x="826897" y="0"/>
                  </a:lnTo>
                  <a:lnTo>
                    <a:pt x="826897" y="826897"/>
                  </a:lnTo>
                  <a:lnTo>
                    <a:pt x="0" y="826897"/>
                  </a:lnTo>
                  <a:lnTo>
                    <a:pt x="0" y="0"/>
                  </a:lnTo>
                  <a:close/>
                </a:path>
              </a:pathLst>
            </a:custGeom>
            <a:blipFill>
              <a:blip r:embed="rId5"/>
              <a:stretch>
                <a:fillRect r="1" b="1"/>
              </a:stretch>
            </a:blipFill>
          </p:spPr>
        </p:sp>
      </p:grpSp>
      <p:sp>
        <p:nvSpPr>
          <p:cNvPr id="18" name="TextBox 18"/>
          <p:cNvSpPr txBox="1"/>
          <p:nvPr/>
        </p:nvSpPr>
        <p:spPr>
          <a:xfrm>
            <a:off x="992238" y="7311627"/>
            <a:ext cx="5227736"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Pinpointed unmet user needs for Vibeway to address.</a:t>
            </a:r>
          </a:p>
        </p:txBody>
      </p:sp>
      <p:grpSp>
        <p:nvGrpSpPr>
          <p:cNvPr id="19" name="Group 19"/>
          <p:cNvGrpSpPr/>
          <p:nvPr/>
        </p:nvGrpSpPr>
        <p:grpSpPr>
          <a:xfrm>
            <a:off x="6529982" y="6476702"/>
            <a:ext cx="620166" cy="620166"/>
            <a:chOff x="0" y="0"/>
            <a:chExt cx="826888" cy="826888"/>
          </a:xfrm>
        </p:grpSpPr>
        <p:sp>
          <p:nvSpPr>
            <p:cNvPr id="20" name="Freeform 20" descr="preencoded.png"/>
            <p:cNvSpPr/>
            <p:nvPr/>
          </p:nvSpPr>
          <p:spPr>
            <a:xfrm>
              <a:off x="0" y="0"/>
              <a:ext cx="826897" cy="826897"/>
            </a:xfrm>
            <a:custGeom>
              <a:avLst/>
              <a:gdLst/>
              <a:ahLst/>
              <a:cxnLst/>
              <a:rect l="l" t="t" r="r" b="b"/>
              <a:pathLst>
                <a:path w="826897" h="826897">
                  <a:moveTo>
                    <a:pt x="0" y="0"/>
                  </a:moveTo>
                  <a:lnTo>
                    <a:pt x="826897" y="0"/>
                  </a:lnTo>
                  <a:lnTo>
                    <a:pt x="826897" y="826897"/>
                  </a:lnTo>
                  <a:lnTo>
                    <a:pt x="0" y="826897"/>
                  </a:lnTo>
                  <a:lnTo>
                    <a:pt x="0" y="0"/>
                  </a:lnTo>
                  <a:close/>
                </a:path>
              </a:pathLst>
            </a:custGeom>
            <a:blipFill>
              <a:blip r:embed="rId6"/>
              <a:stretch>
                <a:fillRect r="1" b="1"/>
              </a:stretch>
            </a:blipFill>
          </p:spPr>
        </p:sp>
      </p:grpSp>
      <p:sp>
        <p:nvSpPr>
          <p:cNvPr id="21" name="TextBox 21"/>
          <p:cNvSpPr txBox="1"/>
          <p:nvPr/>
        </p:nvSpPr>
        <p:spPr>
          <a:xfrm>
            <a:off x="6529982" y="7311627"/>
            <a:ext cx="5227885"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Refined Vibeway's unique value proposition to stand out.</a:t>
            </a:r>
          </a:p>
        </p:txBody>
      </p:sp>
      <p:grpSp>
        <p:nvGrpSpPr>
          <p:cNvPr id="22" name="Group 22"/>
          <p:cNvGrpSpPr/>
          <p:nvPr/>
        </p:nvGrpSpPr>
        <p:grpSpPr>
          <a:xfrm>
            <a:off x="12067878" y="6476702"/>
            <a:ext cx="620166" cy="620166"/>
            <a:chOff x="0" y="0"/>
            <a:chExt cx="826888" cy="826888"/>
          </a:xfrm>
        </p:grpSpPr>
        <p:sp>
          <p:nvSpPr>
            <p:cNvPr id="23" name="Freeform 23" descr="preencoded.png"/>
            <p:cNvSpPr/>
            <p:nvPr/>
          </p:nvSpPr>
          <p:spPr>
            <a:xfrm>
              <a:off x="0" y="0"/>
              <a:ext cx="826897" cy="826897"/>
            </a:xfrm>
            <a:custGeom>
              <a:avLst/>
              <a:gdLst/>
              <a:ahLst/>
              <a:cxnLst/>
              <a:rect l="l" t="t" r="r" b="b"/>
              <a:pathLst>
                <a:path w="826897" h="826897">
                  <a:moveTo>
                    <a:pt x="0" y="0"/>
                  </a:moveTo>
                  <a:lnTo>
                    <a:pt x="826897" y="0"/>
                  </a:lnTo>
                  <a:lnTo>
                    <a:pt x="826897" y="826897"/>
                  </a:lnTo>
                  <a:lnTo>
                    <a:pt x="0" y="826897"/>
                  </a:lnTo>
                  <a:lnTo>
                    <a:pt x="0" y="0"/>
                  </a:lnTo>
                  <a:close/>
                </a:path>
              </a:pathLst>
            </a:custGeom>
            <a:blipFill>
              <a:blip r:embed="rId7"/>
              <a:stretch>
                <a:fillRect r="1" b="1"/>
              </a:stretch>
            </a:blipFill>
          </p:spPr>
        </p:sp>
      </p:grpSp>
      <p:sp>
        <p:nvSpPr>
          <p:cNvPr id="24" name="TextBox 24"/>
          <p:cNvSpPr txBox="1"/>
          <p:nvPr/>
        </p:nvSpPr>
        <p:spPr>
          <a:xfrm>
            <a:off x="12067878" y="7311627"/>
            <a:ext cx="5227885"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Positioned Vibeway to uniquely serve the spontaneous traveler.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92238" y="617190"/>
            <a:ext cx="15821322" cy="704104"/>
          </a:xfrm>
          <a:prstGeom prst="rect">
            <a:avLst/>
          </a:prstGeom>
        </p:spPr>
        <p:txBody>
          <a:bodyPr lIns="0" tIns="0" rIns="0" bIns="0" rtlCol="0" anchor="t">
            <a:spAutoFit/>
          </a:bodyPr>
          <a:lstStyle/>
          <a:p>
            <a:pPr algn="l">
              <a:lnSpc>
                <a:spcPts val="5750"/>
              </a:lnSpc>
            </a:pPr>
            <a:r>
              <a:rPr lang="en-US" sz="4625" dirty="0">
                <a:solidFill>
                  <a:srgbClr val="76B9FF"/>
                </a:solidFill>
                <a:latin typeface="Roboto Slab"/>
                <a:ea typeface="Roboto Slab"/>
                <a:cs typeface="Roboto Slab"/>
                <a:sym typeface="Roboto Slab"/>
              </a:rPr>
              <a:t>Empathy Map</a:t>
            </a:r>
          </a:p>
        </p:txBody>
      </p:sp>
      <p:grpSp>
        <p:nvGrpSpPr>
          <p:cNvPr id="7" name="Group 7"/>
          <p:cNvGrpSpPr/>
          <p:nvPr/>
        </p:nvGrpSpPr>
        <p:grpSpPr>
          <a:xfrm>
            <a:off x="992238" y="2385864"/>
            <a:ext cx="589210" cy="589210"/>
            <a:chOff x="0" y="0"/>
            <a:chExt cx="785613" cy="785613"/>
          </a:xfrm>
        </p:grpSpPr>
        <p:sp>
          <p:nvSpPr>
            <p:cNvPr id="8" name="Freeform 8" descr="preencoded.png"/>
            <p:cNvSpPr/>
            <p:nvPr/>
          </p:nvSpPr>
          <p:spPr>
            <a:xfrm>
              <a:off x="0" y="0"/>
              <a:ext cx="785622" cy="785622"/>
            </a:xfrm>
            <a:custGeom>
              <a:avLst/>
              <a:gdLst/>
              <a:ahLst/>
              <a:cxnLst/>
              <a:rect l="l" t="t" r="r" b="b"/>
              <a:pathLst>
                <a:path w="785622" h="785622">
                  <a:moveTo>
                    <a:pt x="0" y="0"/>
                  </a:moveTo>
                  <a:lnTo>
                    <a:pt x="785622" y="0"/>
                  </a:lnTo>
                  <a:lnTo>
                    <a:pt x="785622" y="785622"/>
                  </a:lnTo>
                  <a:lnTo>
                    <a:pt x="0" y="785622"/>
                  </a:lnTo>
                  <a:lnTo>
                    <a:pt x="0" y="0"/>
                  </a:lnTo>
                  <a:close/>
                </a:path>
              </a:pathLst>
            </a:custGeom>
            <a:blipFill>
              <a:blip r:embed="rId2"/>
              <a:stretch>
                <a:fillRect r="1" b="1"/>
              </a:stretch>
            </a:blipFill>
          </p:spPr>
        </p:sp>
      </p:grpSp>
      <p:sp>
        <p:nvSpPr>
          <p:cNvPr id="9" name="TextBox 9"/>
          <p:cNvSpPr txBox="1"/>
          <p:nvPr/>
        </p:nvSpPr>
        <p:spPr>
          <a:xfrm>
            <a:off x="992238" y="3269605"/>
            <a:ext cx="2946052" cy="368350"/>
          </a:xfrm>
          <a:prstGeom prst="rect">
            <a:avLst/>
          </a:prstGeom>
        </p:spPr>
        <p:txBody>
          <a:bodyPr lIns="0" tIns="0" rIns="0" bIns="0" rtlCol="0" anchor="t">
            <a:spAutoFit/>
          </a:bodyPr>
          <a:lstStyle/>
          <a:p>
            <a:pPr algn="l">
              <a:lnSpc>
                <a:spcPts val="2875"/>
              </a:lnSpc>
            </a:pPr>
            <a:r>
              <a:rPr lang="en-US" sz="2312">
                <a:solidFill>
                  <a:srgbClr val="D6E5EF"/>
                </a:solidFill>
                <a:latin typeface="Roboto Slab"/>
                <a:ea typeface="Roboto Slab"/>
                <a:cs typeface="Roboto Slab"/>
                <a:sym typeface="Roboto Slab"/>
              </a:rPr>
              <a:t>Says</a:t>
            </a:r>
          </a:p>
        </p:txBody>
      </p:sp>
      <p:sp>
        <p:nvSpPr>
          <p:cNvPr id="10" name="TextBox 10"/>
          <p:cNvSpPr txBox="1"/>
          <p:nvPr/>
        </p:nvSpPr>
        <p:spPr>
          <a:xfrm>
            <a:off x="992238" y="3693616"/>
            <a:ext cx="800442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"I wish I could travel more spontaneously, but planning is a headache."</a:t>
            </a:r>
          </a:p>
        </p:txBody>
      </p:sp>
      <p:sp>
        <p:nvSpPr>
          <p:cNvPr id="11" name="TextBox 11"/>
          <p:cNvSpPr txBox="1"/>
          <p:nvPr/>
        </p:nvSpPr>
        <p:spPr>
          <a:xfrm>
            <a:off x="992238" y="4212134"/>
            <a:ext cx="800442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"I'm tired of tourist traps; I want authentic, unique experiences."</a:t>
            </a:r>
          </a:p>
        </p:txBody>
      </p:sp>
      <p:sp>
        <p:nvSpPr>
          <p:cNvPr id="12" name="TextBox 12"/>
          <p:cNvSpPr txBox="1"/>
          <p:nvPr/>
        </p:nvSpPr>
        <p:spPr>
          <a:xfrm>
            <a:off x="992238" y="4730651"/>
            <a:ext cx="800442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"Just tell me where to go based on my mood right now."</a:t>
            </a:r>
          </a:p>
        </p:txBody>
      </p:sp>
      <p:grpSp>
        <p:nvGrpSpPr>
          <p:cNvPr id="13" name="Group 13"/>
          <p:cNvGrpSpPr/>
          <p:nvPr/>
        </p:nvGrpSpPr>
        <p:grpSpPr>
          <a:xfrm>
            <a:off x="9291191" y="2385864"/>
            <a:ext cx="589210" cy="589210"/>
            <a:chOff x="0" y="0"/>
            <a:chExt cx="785613" cy="785613"/>
          </a:xfrm>
        </p:grpSpPr>
        <p:sp>
          <p:nvSpPr>
            <p:cNvPr id="14" name="Freeform 14" descr="preencoded.png"/>
            <p:cNvSpPr/>
            <p:nvPr/>
          </p:nvSpPr>
          <p:spPr>
            <a:xfrm>
              <a:off x="0" y="0"/>
              <a:ext cx="785622" cy="785622"/>
            </a:xfrm>
            <a:custGeom>
              <a:avLst/>
              <a:gdLst/>
              <a:ahLst/>
              <a:cxnLst/>
              <a:rect l="l" t="t" r="r" b="b"/>
              <a:pathLst>
                <a:path w="785622" h="785622">
                  <a:moveTo>
                    <a:pt x="0" y="0"/>
                  </a:moveTo>
                  <a:lnTo>
                    <a:pt x="785622" y="0"/>
                  </a:lnTo>
                  <a:lnTo>
                    <a:pt x="785622" y="785622"/>
                  </a:lnTo>
                  <a:lnTo>
                    <a:pt x="0" y="785622"/>
                  </a:lnTo>
                  <a:lnTo>
                    <a:pt x="0" y="0"/>
                  </a:lnTo>
                  <a:close/>
                </a:path>
              </a:pathLst>
            </a:custGeom>
            <a:blipFill>
              <a:blip r:embed="rId3"/>
              <a:stretch>
                <a:fillRect r="1" b="1"/>
              </a:stretch>
            </a:blipFill>
          </p:spPr>
        </p:sp>
      </p:grpSp>
      <p:sp>
        <p:nvSpPr>
          <p:cNvPr id="15" name="TextBox 15"/>
          <p:cNvSpPr txBox="1"/>
          <p:nvPr/>
        </p:nvSpPr>
        <p:spPr>
          <a:xfrm>
            <a:off x="9291191" y="3269605"/>
            <a:ext cx="2946053" cy="368350"/>
          </a:xfrm>
          <a:prstGeom prst="rect">
            <a:avLst/>
          </a:prstGeom>
        </p:spPr>
        <p:txBody>
          <a:bodyPr lIns="0" tIns="0" rIns="0" bIns="0" rtlCol="0" anchor="t">
            <a:spAutoFit/>
          </a:bodyPr>
          <a:lstStyle/>
          <a:p>
            <a:pPr algn="l">
              <a:lnSpc>
                <a:spcPts val="2875"/>
              </a:lnSpc>
            </a:pPr>
            <a:r>
              <a:rPr lang="en-US" sz="2312">
                <a:solidFill>
                  <a:srgbClr val="D6E5EF"/>
                </a:solidFill>
                <a:latin typeface="Roboto Slab"/>
                <a:ea typeface="Roboto Slab"/>
                <a:cs typeface="Roboto Slab"/>
                <a:sym typeface="Roboto Slab"/>
              </a:rPr>
              <a:t>Thinks</a:t>
            </a:r>
          </a:p>
        </p:txBody>
      </p:sp>
      <p:sp>
        <p:nvSpPr>
          <p:cNvPr id="16" name="TextBox 16"/>
          <p:cNvSpPr txBox="1"/>
          <p:nvPr/>
        </p:nvSpPr>
        <p:spPr>
          <a:xfrm>
            <a:off x="9291191" y="3693616"/>
            <a:ext cx="800457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There has to be an easier way to find last-minute adventures.</a:t>
            </a:r>
          </a:p>
        </p:txBody>
      </p:sp>
      <p:sp>
        <p:nvSpPr>
          <p:cNvPr id="17" name="TextBox 17"/>
          <p:cNvSpPr txBox="1"/>
          <p:nvPr/>
        </p:nvSpPr>
        <p:spPr>
          <a:xfrm>
            <a:off x="9291191" y="4212134"/>
            <a:ext cx="800457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Is this trip going to feel right for my current 'vibe'?</a:t>
            </a:r>
          </a:p>
        </p:txBody>
      </p:sp>
      <p:sp>
        <p:nvSpPr>
          <p:cNvPr id="18" name="TextBox 18"/>
          <p:cNvSpPr txBox="1"/>
          <p:nvPr/>
        </p:nvSpPr>
        <p:spPr>
          <a:xfrm>
            <a:off x="9291191" y="4730651"/>
            <a:ext cx="800457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I want discovery, not just a checklist of sights.</a:t>
            </a:r>
          </a:p>
        </p:txBody>
      </p:sp>
      <p:grpSp>
        <p:nvGrpSpPr>
          <p:cNvPr id="19" name="Group 19"/>
          <p:cNvGrpSpPr/>
          <p:nvPr/>
        </p:nvGrpSpPr>
        <p:grpSpPr>
          <a:xfrm>
            <a:off x="992238" y="5782716"/>
            <a:ext cx="589210" cy="589210"/>
            <a:chOff x="0" y="0"/>
            <a:chExt cx="785613" cy="785613"/>
          </a:xfrm>
        </p:grpSpPr>
        <p:sp>
          <p:nvSpPr>
            <p:cNvPr id="20" name="Freeform 20" descr="preencoded.png"/>
            <p:cNvSpPr/>
            <p:nvPr/>
          </p:nvSpPr>
          <p:spPr>
            <a:xfrm>
              <a:off x="0" y="0"/>
              <a:ext cx="785622" cy="785622"/>
            </a:xfrm>
            <a:custGeom>
              <a:avLst/>
              <a:gdLst/>
              <a:ahLst/>
              <a:cxnLst/>
              <a:rect l="l" t="t" r="r" b="b"/>
              <a:pathLst>
                <a:path w="785622" h="785622">
                  <a:moveTo>
                    <a:pt x="0" y="0"/>
                  </a:moveTo>
                  <a:lnTo>
                    <a:pt x="785622" y="0"/>
                  </a:lnTo>
                  <a:lnTo>
                    <a:pt x="785622" y="785622"/>
                  </a:lnTo>
                  <a:lnTo>
                    <a:pt x="0" y="785622"/>
                  </a:lnTo>
                  <a:lnTo>
                    <a:pt x="0" y="0"/>
                  </a:lnTo>
                  <a:close/>
                </a:path>
              </a:pathLst>
            </a:custGeom>
            <a:blipFill>
              <a:blip r:embed="rId4"/>
              <a:stretch>
                <a:fillRect r="1" b="1"/>
              </a:stretch>
            </a:blipFill>
          </p:spPr>
        </p:sp>
      </p:grpSp>
      <p:sp>
        <p:nvSpPr>
          <p:cNvPr id="21" name="TextBox 21"/>
          <p:cNvSpPr txBox="1"/>
          <p:nvPr/>
        </p:nvSpPr>
        <p:spPr>
          <a:xfrm>
            <a:off x="992238" y="6666459"/>
            <a:ext cx="2946052" cy="368350"/>
          </a:xfrm>
          <a:prstGeom prst="rect">
            <a:avLst/>
          </a:prstGeom>
        </p:spPr>
        <p:txBody>
          <a:bodyPr lIns="0" tIns="0" rIns="0" bIns="0" rtlCol="0" anchor="t">
            <a:spAutoFit/>
          </a:bodyPr>
          <a:lstStyle/>
          <a:p>
            <a:pPr algn="l">
              <a:lnSpc>
                <a:spcPts val="2875"/>
              </a:lnSpc>
            </a:pPr>
            <a:r>
              <a:rPr lang="en-US" sz="2312">
                <a:solidFill>
                  <a:srgbClr val="D6E5EF"/>
                </a:solidFill>
                <a:latin typeface="Roboto Slab"/>
                <a:ea typeface="Roboto Slab"/>
                <a:cs typeface="Roboto Slab"/>
                <a:sym typeface="Roboto Slab"/>
              </a:rPr>
              <a:t>Feels</a:t>
            </a:r>
          </a:p>
        </p:txBody>
      </p:sp>
      <p:sp>
        <p:nvSpPr>
          <p:cNvPr id="22" name="TextBox 22"/>
          <p:cNvSpPr txBox="1"/>
          <p:nvPr/>
        </p:nvSpPr>
        <p:spPr>
          <a:xfrm>
            <a:off x="992238" y="7090470"/>
            <a:ext cx="800442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Excited by the idea of unexpected journeys.</a:t>
            </a:r>
          </a:p>
        </p:txBody>
      </p:sp>
      <p:sp>
        <p:nvSpPr>
          <p:cNvPr id="23" name="TextBox 23"/>
          <p:cNvSpPr txBox="1"/>
          <p:nvPr/>
        </p:nvSpPr>
        <p:spPr>
          <a:xfrm>
            <a:off x="992238" y="7608986"/>
            <a:ext cx="800442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Frustrated by the overwhelming number of choices and planning time.</a:t>
            </a:r>
          </a:p>
        </p:txBody>
      </p:sp>
      <p:sp>
        <p:nvSpPr>
          <p:cNvPr id="24" name="TextBox 24"/>
          <p:cNvSpPr txBox="1"/>
          <p:nvPr/>
        </p:nvSpPr>
        <p:spPr>
          <a:xfrm>
            <a:off x="992238" y="8127504"/>
            <a:ext cx="800442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Joyful when an experience perfectly matches their desired mood.</a:t>
            </a:r>
          </a:p>
        </p:txBody>
      </p:sp>
      <p:sp>
        <p:nvSpPr>
          <p:cNvPr id="25" name="TextBox 25"/>
          <p:cNvSpPr txBox="1"/>
          <p:nvPr/>
        </p:nvSpPr>
        <p:spPr>
          <a:xfrm>
            <a:off x="992238" y="8646021"/>
            <a:ext cx="800442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Overwhelmed by traditional travel booking sites.</a:t>
            </a:r>
          </a:p>
        </p:txBody>
      </p:sp>
      <p:grpSp>
        <p:nvGrpSpPr>
          <p:cNvPr id="26" name="Group 26"/>
          <p:cNvGrpSpPr/>
          <p:nvPr/>
        </p:nvGrpSpPr>
        <p:grpSpPr>
          <a:xfrm>
            <a:off x="9291191" y="5782716"/>
            <a:ext cx="589210" cy="589210"/>
            <a:chOff x="0" y="0"/>
            <a:chExt cx="785613" cy="785613"/>
          </a:xfrm>
        </p:grpSpPr>
        <p:sp>
          <p:nvSpPr>
            <p:cNvPr id="27" name="Freeform 27" descr="preencoded.png"/>
            <p:cNvSpPr/>
            <p:nvPr/>
          </p:nvSpPr>
          <p:spPr>
            <a:xfrm>
              <a:off x="0" y="0"/>
              <a:ext cx="785622" cy="785622"/>
            </a:xfrm>
            <a:custGeom>
              <a:avLst/>
              <a:gdLst/>
              <a:ahLst/>
              <a:cxnLst/>
              <a:rect l="l" t="t" r="r" b="b"/>
              <a:pathLst>
                <a:path w="785622" h="785622">
                  <a:moveTo>
                    <a:pt x="0" y="0"/>
                  </a:moveTo>
                  <a:lnTo>
                    <a:pt x="785622" y="0"/>
                  </a:lnTo>
                  <a:lnTo>
                    <a:pt x="785622" y="785622"/>
                  </a:lnTo>
                  <a:lnTo>
                    <a:pt x="0" y="785622"/>
                  </a:lnTo>
                  <a:lnTo>
                    <a:pt x="0" y="0"/>
                  </a:lnTo>
                  <a:close/>
                </a:path>
              </a:pathLst>
            </a:custGeom>
            <a:blipFill>
              <a:blip r:embed="rId5"/>
              <a:stretch>
                <a:fillRect r="1" b="1"/>
              </a:stretch>
            </a:blipFill>
          </p:spPr>
        </p:sp>
      </p:grpSp>
      <p:sp>
        <p:nvSpPr>
          <p:cNvPr id="28" name="TextBox 28"/>
          <p:cNvSpPr txBox="1"/>
          <p:nvPr/>
        </p:nvSpPr>
        <p:spPr>
          <a:xfrm>
            <a:off x="9291191" y="6666459"/>
            <a:ext cx="2946053" cy="368350"/>
          </a:xfrm>
          <a:prstGeom prst="rect">
            <a:avLst/>
          </a:prstGeom>
        </p:spPr>
        <p:txBody>
          <a:bodyPr lIns="0" tIns="0" rIns="0" bIns="0" rtlCol="0" anchor="t">
            <a:spAutoFit/>
          </a:bodyPr>
          <a:lstStyle/>
          <a:p>
            <a:pPr algn="l">
              <a:lnSpc>
                <a:spcPts val="2875"/>
              </a:lnSpc>
            </a:pPr>
            <a:r>
              <a:rPr lang="en-US" sz="2312">
                <a:solidFill>
                  <a:srgbClr val="D6E5EF"/>
                </a:solidFill>
                <a:latin typeface="Roboto Slab"/>
                <a:ea typeface="Roboto Slab"/>
                <a:cs typeface="Roboto Slab"/>
                <a:sym typeface="Roboto Slab"/>
              </a:rPr>
              <a:t>Does</a:t>
            </a:r>
          </a:p>
        </p:txBody>
      </p:sp>
      <p:sp>
        <p:nvSpPr>
          <p:cNvPr id="29" name="TextBox 29"/>
          <p:cNvSpPr txBox="1"/>
          <p:nvPr/>
        </p:nvSpPr>
        <p:spPr>
          <a:xfrm>
            <a:off x="9291191" y="7090470"/>
            <a:ext cx="800457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Scrolls endlessly through social media for travel inspiration.</a:t>
            </a:r>
          </a:p>
        </p:txBody>
      </p:sp>
      <p:sp>
        <p:nvSpPr>
          <p:cNvPr id="30" name="TextBox 30"/>
          <p:cNvSpPr txBox="1"/>
          <p:nvPr/>
        </p:nvSpPr>
        <p:spPr>
          <a:xfrm>
            <a:off x="9291191" y="7608986"/>
            <a:ext cx="800457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Often cancels spontaneous plans due to planning friction.</a:t>
            </a:r>
          </a:p>
        </p:txBody>
      </p:sp>
      <p:sp>
        <p:nvSpPr>
          <p:cNvPr id="31" name="TextBox 31"/>
          <p:cNvSpPr txBox="1"/>
          <p:nvPr/>
        </p:nvSpPr>
        <p:spPr>
          <a:xfrm>
            <a:off x="9291191" y="8127504"/>
            <a:ext cx="800457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Asks friends for recommendations for unique local spots.</a:t>
            </a:r>
          </a:p>
        </p:txBody>
      </p:sp>
      <p:sp>
        <p:nvSpPr>
          <p:cNvPr id="32" name="TextBox 32"/>
          <p:cNvSpPr txBox="1"/>
          <p:nvPr/>
        </p:nvSpPr>
        <p:spPr>
          <a:xfrm>
            <a:off x="9291191" y="8646021"/>
            <a:ext cx="8004572" cy="462855"/>
          </a:xfrm>
          <a:prstGeom prst="rect">
            <a:avLst/>
          </a:prstGeom>
        </p:spPr>
        <p:txBody>
          <a:bodyPr lIns="0" tIns="0" rIns="0" bIns="0" rtlCol="0" anchor="t">
            <a:spAutoFit/>
          </a:bodyPr>
          <a:lstStyle/>
          <a:p>
            <a:pPr algn="l">
              <a:lnSpc>
                <a:spcPts val="2937"/>
              </a:lnSpc>
            </a:pPr>
            <a:r>
              <a:rPr lang="en-US" sz="1812">
                <a:solidFill>
                  <a:srgbClr val="D6E5EF"/>
                </a:solidFill>
                <a:latin typeface="Roboto"/>
                <a:ea typeface="Roboto"/>
                <a:cs typeface="Roboto"/>
                <a:sym typeface="Roboto"/>
              </a:rPr>
              <a:t>Tries to book last-minute, but often gives up.</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92237" y="771079"/>
            <a:ext cx="14440197" cy="744537"/>
          </a:xfrm>
          <a:prstGeom prst="rect">
            <a:avLst/>
          </a:prstGeom>
        </p:spPr>
        <p:txBody>
          <a:bodyPr lIns="0" tIns="0" rIns="0" bIns="0" rtlCol="0" anchor="t">
            <a:spAutoFit/>
          </a:bodyPr>
          <a:lstStyle/>
          <a:p>
            <a:pPr algn="l">
              <a:lnSpc>
                <a:spcPts val="6062"/>
              </a:lnSpc>
            </a:pPr>
            <a:r>
              <a:rPr lang="en-US" sz="4875">
                <a:solidFill>
                  <a:srgbClr val="76B9FF"/>
                </a:solidFill>
                <a:latin typeface="Roboto Slab"/>
                <a:ea typeface="Roboto Slab"/>
                <a:cs typeface="Roboto Slab"/>
                <a:sym typeface="Roboto Slab"/>
              </a:rPr>
              <a:t>Storyboard</a:t>
            </a:r>
          </a:p>
        </p:txBody>
      </p:sp>
      <p:grpSp>
        <p:nvGrpSpPr>
          <p:cNvPr id="7" name="Group 7"/>
          <p:cNvGrpSpPr/>
          <p:nvPr/>
        </p:nvGrpSpPr>
        <p:grpSpPr>
          <a:xfrm>
            <a:off x="2547640" y="2491166"/>
            <a:ext cx="3843338" cy="2375298"/>
            <a:chOff x="0" y="0"/>
            <a:chExt cx="5124450" cy="3167063"/>
          </a:xfrm>
        </p:grpSpPr>
        <p:sp>
          <p:nvSpPr>
            <p:cNvPr id="8" name="Freeform 8" descr="preencoded.png"/>
            <p:cNvSpPr/>
            <p:nvPr/>
          </p:nvSpPr>
          <p:spPr>
            <a:xfrm>
              <a:off x="0" y="0"/>
              <a:ext cx="5124450" cy="3167126"/>
            </a:xfrm>
            <a:custGeom>
              <a:avLst/>
              <a:gdLst/>
              <a:ahLst/>
              <a:cxnLst/>
              <a:rect l="l" t="t" r="r" b="b"/>
              <a:pathLst>
                <a:path w="5124450" h="3167126">
                  <a:moveTo>
                    <a:pt x="0" y="0"/>
                  </a:moveTo>
                  <a:lnTo>
                    <a:pt x="5124450" y="0"/>
                  </a:lnTo>
                  <a:lnTo>
                    <a:pt x="5124450" y="3167126"/>
                  </a:lnTo>
                  <a:lnTo>
                    <a:pt x="0" y="3167126"/>
                  </a:lnTo>
                  <a:lnTo>
                    <a:pt x="0" y="0"/>
                  </a:lnTo>
                  <a:close/>
                </a:path>
              </a:pathLst>
            </a:custGeom>
            <a:blipFill>
              <a:blip r:embed="rId2"/>
              <a:stretch>
                <a:fillRect l="-137" r="-137" b="1"/>
              </a:stretch>
            </a:blipFill>
          </p:spPr>
        </p:sp>
      </p:grpSp>
      <p:sp>
        <p:nvSpPr>
          <p:cNvPr id="9" name="TextBox 9"/>
          <p:cNvSpPr txBox="1"/>
          <p:nvPr/>
        </p:nvSpPr>
        <p:spPr>
          <a:xfrm>
            <a:off x="2547491" y="5048250"/>
            <a:ext cx="3843338"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Feeling stuck? Alex dreams of escape from the everyday routine.</a:t>
            </a:r>
          </a:p>
        </p:txBody>
      </p:sp>
      <p:grpSp>
        <p:nvGrpSpPr>
          <p:cNvPr id="10" name="Group 10"/>
          <p:cNvGrpSpPr/>
          <p:nvPr/>
        </p:nvGrpSpPr>
        <p:grpSpPr>
          <a:xfrm>
            <a:off x="7222331" y="2491166"/>
            <a:ext cx="3843338" cy="2375298"/>
            <a:chOff x="0" y="0"/>
            <a:chExt cx="5124450" cy="3167063"/>
          </a:xfrm>
        </p:grpSpPr>
        <p:sp>
          <p:nvSpPr>
            <p:cNvPr id="11" name="Freeform 11" descr="preencoded.png"/>
            <p:cNvSpPr/>
            <p:nvPr/>
          </p:nvSpPr>
          <p:spPr>
            <a:xfrm>
              <a:off x="0" y="0"/>
              <a:ext cx="5124450" cy="3167126"/>
            </a:xfrm>
            <a:custGeom>
              <a:avLst/>
              <a:gdLst/>
              <a:ahLst/>
              <a:cxnLst/>
              <a:rect l="l" t="t" r="r" b="b"/>
              <a:pathLst>
                <a:path w="5124450" h="3167126">
                  <a:moveTo>
                    <a:pt x="0" y="0"/>
                  </a:moveTo>
                  <a:lnTo>
                    <a:pt x="5124450" y="0"/>
                  </a:lnTo>
                  <a:lnTo>
                    <a:pt x="5124450" y="3167126"/>
                  </a:lnTo>
                  <a:lnTo>
                    <a:pt x="0" y="3167126"/>
                  </a:lnTo>
                  <a:lnTo>
                    <a:pt x="0" y="0"/>
                  </a:lnTo>
                  <a:close/>
                </a:path>
              </a:pathLst>
            </a:custGeom>
            <a:blipFill>
              <a:blip r:embed="rId3"/>
              <a:stretch>
                <a:fillRect l="-137" r="-137" b="1"/>
              </a:stretch>
            </a:blipFill>
          </p:spPr>
        </p:sp>
      </p:grpSp>
      <p:sp>
        <p:nvSpPr>
          <p:cNvPr id="12" name="TextBox 12"/>
          <p:cNvSpPr txBox="1"/>
          <p:nvPr/>
        </p:nvSpPr>
        <p:spPr>
          <a:xfrm>
            <a:off x="7067252" y="5048250"/>
            <a:ext cx="3843338"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Vibeway suggests a magical, unexpected path to discovery.</a:t>
            </a:r>
          </a:p>
        </p:txBody>
      </p:sp>
      <p:grpSp>
        <p:nvGrpSpPr>
          <p:cNvPr id="13" name="Group 13"/>
          <p:cNvGrpSpPr/>
          <p:nvPr/>
        </p:nvGrpSpPr>
        <p:grpSpPr>
          <a:xfrm>
            <a:off x="11586865" y="2491166"/>
            <a:ext cx="3843337" cy="2375298"/>
            <a:chOff x="0" y="0"/>
            <a:chExt cx="5124450" cy="3167063"/>
          </a:xfrm>
        </p:grpSpPr>
        <p:sp>
          <p:nvSpPr>
            <p:cNvPr id="14" name="Freeform 14" descr="preencoded.png"/>
            <p:cNvSpPr/>
            <p:nvPr/>
          </p:nvSpPr>
          <p:spPr>
            <a:xfrm>
              <a:off x="0" y="0"/>
              <a:ext cx="5124450" cy="3167126"/>
            </a:xfrm>
            <a:custGeom>
              <a:avLst/>
              <a:gdLst/>
              <a:ahLst/>
              <a:cxnLst/>
              <a:rect l="l" t="t" r="r" b="b"/>
              <a:pathLst>
                <a:path w="5124450" h="3167126">
                  <a:moveTo>
                    <a:pt x="0" y="0"/>
                  </a:moveTo>
                  <a:lnTo>
                    <a:pt x="5124450" y="0"/>
                  </a:lnTo>
                  <a:lnTo>
                    <a:pt x="5124450" y="3167126"/>
                  </a:lnTo>
                  <a:lnTo>
                    <a:pt x="0" y="3167126"/>
                  </a:lnTo>
                  <a:lnTo>
                    <a:pt x="0" y="0"/>
                  </a:lnTo>
                  <a:close/>
                </a:path>
              </a:pathLst>
            </a:custGeom>
            <a:blipFill>
              <a:blip r:embed="rId4"/>
              <a:stretch>
                <a:fillRect l="-137" r="-137" b="1"/>
              </a:stretch>
            </a:blipFill>
          </p:spPr>
        </p:sp>
      </p:grpSp>
      <p:sp>
        <p:nvSpPr>
          <p:cNvPr id="15" name="TextBox 15"/>
          <p:cNvSpPr txBox="1"/>
          <p:nvPr/>
        </p:nvSpPr>
        <p:spPr>
          <a:xfrm>
            <a:off x="11586865" y="5048250"/>
            <a:ext cx="3843337"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An impulsive decision leads to a wondrous, serene journey.</a:t>
            </a:r>
          </a:p>
        </p:txBody>
      </p:sp>
      <p:grpSp>
        <p:nvGrpSpPr>
          <p:cNvPr id="16" name="Group 16"/>
          <p:cNvGrpSpPr/>
          <p:nvPr/>
        </p:nvGrpSpPr>
        <p:grpSpPr>
          <a:xfrm>
            <a:off x="2547491" y="6089154"/>
            <a:ext cx="3843486" cy="2375446"/>
            <a:chOff x="0" y="0"/>
            <a:chExt cx="5124648" cy="3167262"/>
          </a:xfrm>
        </p:grpSpPr>
        <p:sp>
          <p:nvSpPr>
            <p:cNvPr id="17" name="Freeform 17" descr="preencoded.png"/>
            <p:cNvSpPr/>
            <p:nvPr/>
          </p:nvSpPr>
          <p:spPr>
            <a:xfrm>
              <a:off x="0" y="0"/>
              <a:ext cx="5124704" cy="3167253"/>
            </a:xfrm>
            <a:custGeom>
              <a:avLst/>
              <a:gdLst/>
              <a:ahLst/>
              <a:cxnLst/>
              <a:rect l="l" t="t" r="r" b="b"/>
              <a:pathLst>
                <a:path w="5124704" h="3167253">
                  <a:moveTo>
                    <a:pt x="0" y="0"/>
                  </a:moveTo>
                  <a:lnTo>
                    <a:pt x="5124704" y="0"/>
                  </a:lnTo>
                  <a:lnTo>
                    <a:pt x="5124704" y="3167253"/>
                  </a:lnTo>
                  <a:lnTo>
                    <a:pt x="0" y="3167253"/>
                  </a:lnTo>
                  <a:lnTo>
                    <a:pt x="0" y="0"/>
                  </a:lnTo>
                  <a:close/>
                </a:path>
              </a:pathLst>
            </a:custGeom>
            <a:blipFill>
              <a:blip r:embed="rId5"/>
              <a:stretch>
                <a:fillRect l="-138" r="-137"/>
              </a:stretch>
            </a:blipFill>
          </p:spPr>
        </p:sp>
      </p:grpSp>
      <p:sp>
        <p:nvSpPr>
          <p:cNvPr id="18" name="TextBox 18"/>
          <p:cNvSpPr txBox="1"/>
          <p:nvPr/>
        </p:nvSpPr>
        <p:spPr>
          <a:xfrm>
            <a:off x="2547491" y="8864501"/>
            <a:ext cx="3843486"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Discovering a quirky, off-the-beaten-path local gem.</a:t>
            </a:r>
          </a:p>
        </p:txBody>
      </p:sp>
      <p:grpSp>
        <p:nvGrpSpPr>
          <p:cNvPr id="19" name="Group 19"/>
          <p:cNvGrpSpPr/>
          <p:nvPr/>
        </p:nvGrpSpPr>
        <p:grpSpPr>
          <a:xfrm>
            <a:off x="7067252" y="6089154"/>
            <a:ext cx="3843338" cy="2375298"/>
            <a:chOff x="0" y="0"/>
            <a:chExt cx="5124450" cy="3167063"/>
          </a:xfrm>
        </p:grpSpPr>
        <p:sp>
          <p:nvSpPr>
            <p:cNvPr id="20" name="Freeform 20" descr="preencoded.png"/>
            <p:cNvSpPr/>
            <p:nvPr/>
          </p:nvSpPr>
          <p:spPr>
            <a:xfrm>
              <a:off x="0" y="0"/>
              <a:ext cx="5124450" cy="3167126"/>
            </a:xfrm>
            <a:custGeom>
              <a:avLst/>
              <a:gdLst/>
              <a:ahLst/>
              <a:cxnLst/>
              <a:rect l="l" t="t" r="r" b="b"/>
              <a:pathLst>
                <a:path w="5124450" h="3167126">
                  <a:moveTo>
                    <a:pt x="0" y="0"/>
                  </a:moveTo>
                  <a:lnTo>
                    <a:pt x="5124450" y="0"/>
                  </a:lnTo>
                  <a:lnTo>
                    <a:pt x="5124450" y="3167126"/>
                  </a:lnTo>
                  <a:lnTo>
                    <a:pt x="0" y="3167126"/>
                  </a:lnTo>
                  <a:lnTo>
                    <a:pt x="0" y="0"/>
                  </a:lnTo>
                  <a:close/>
                </a:path>
              </a:pathLst>
            </a:custGeom>
            <a:blipFill>
              <a:blip r:embed="rId6"/>
              <a:stretch>
                <a:fillRect l="-137" r="-137" b="1"/>
              </a:stretch>
            </a:blipFill>
          </p:spPr>
        </p:sp>
      </p:grpSp>
      <p:sp>
        <p:nvSpPr>
          <p:cNvPr id="21" name="TextBox 21"/>
          <p:cNvSpPr txBox="1"/>
          <p:nvPr/>
        </p:nvSpPr>
        <p:spPr>
          <a:xfrm>
            <a:off x="7067252" y="8864501"/>
            <a:ext cx="3843338" cy="774700"/>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Immersing themselves in an authentic, joyful experience.</a:t>
            </a:r>
          </a:p>
        </p:txBody>
      </p:sp>
      <p:grpSp>
        <p:nvGrpSpPr>
          <p:cNvPr id="22" name="Group 22"/>
          <p:cNvGrpSpPr/>
          <p:nvPr/>
        </p:nvGrpSpPr>
        <p:grpSpPr>
          <a:xfrm>
            <a:off x="11589098" y="6089154"/>
            <a:ext cx="3843338" cy="2375298"/>
            <a:chOff x="0" y="0"/>
            <a:chExt cx="5124450" cy="3167063"/>
          </a:xfrm>
        </p:grpSpPr>
        <p:sp>
          <p:nvSpPr>
            <p:cNvPr id="23" name="Freeform 23" descr="preencoded.png"/>
            <p:cNvSpPr/>
            <p:nvPr/>
          </p:nvSpPr>
          <p:spPr>
            <a:xfrm>
              <a:off x="0" y="0"/>
              <a:ext cx="5124450" cy="3167126"/>
            </a:xfrm>
            <a:custGeom>
              <a:avLst/>
              <a:gdLst/>
              <a:ahLst/>
              <a:cxnLst/>
              <a:rect l="l" t="t" r="r" b="b"/>
              <a:pathLst>
                <a:path w="5124450" h="3167126">
                  <a:moveTo>
                    <a:pt x="0" y="0"/>
                  </a:moveTo>
                  <a:lnTo>
                    <a:pt x="5124450" y="0"/>
                  </a:lnTo>
                  <a:lnTo>
                    <a:pt x="5124450" y="3167126"/>
                  </a:lnTo>
                  <a:lnTo>
                    <a:pt x="0" y="3167126"/>
                  </a:lnTo>
                  <a:lnTo>
                    <a:pt x="0" y="0"/>
                  </a:lnTo>
                  <a:close/>
                </a:path>
              </a:pathLst>
            </a:custGeom>
            <a:blipFill>
              <a:blip r:embed="rId7"/>
              <a:stretch>
                <a:fillRect l="-137" r="-137" b="1"/>
              </a:stretch>
            </a:blipFill>
          </p:spPr>
        </p:sp>
      </p:grpSp>
      <p:sp>
        <p:nvSpPr>
          <p:cNvPr id="24" name="TextBox 24"/>
          <p:cNvSpPr txBox="1"/>
          <p:nvPr/>
        </p:nvSpPr>
        <p:spPr>
          <a:xfrm>
            <a:off x="11589098" y="8864501"/>
            <a:ext cx="3843338" cy="889099"/>
          </a:xfrm>
          <a:prstGeom prst="rect">
            <a:avLst/>
          </a:prstGeom>
        </p:spPr>
        <p:txBody>
          <a:bodyPr lIns="0" tIns="0" rIns="0" bIns="0" rtlCol="0" anchor="t">
            <a:spAutoFit/>
          </a:bodyPr>
          <a:lstStyle/>
          <a:p>
            <a:pPr algn="l">
              <a:lnSpc>
                <a:spcPts val="3125"/>
              </a:lnSpc>
            </a:pPr>
            <a:r>
              <a:rPr lang="en-US" sz="1937">
                <a:solidFill>
                  <a:srgbClr val="D6E5EF"/>
                </a:solidFill>
                <a:latin typeface="Roboto"/>
                <a:ea typeface="Roboto"/>
                <a:cs typeface="Roboto"/>
                <a:sym typeface="Roboto"/>
              </a:rPr>
              <a:t>Returning home refreshed, with memories of a perfect day.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1539</TotalTime>
  <Words>1800</Words>
  <Application>Microsoft Office PowerPoint</Application>
  <PresentationFormat>Custom</PresentationFormat>
  <Paragraphs>192</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Roboto Slab</vt:lpstr>
      <vt:lpstr>Roboto</vt:lpstr>
      <vt:lpstr>MV Boli</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Immersing themselves in an authentic, joyful experience.</dc:title>
  <dc:creator>GOMIT SHAH</dc:creator>
  <cp:lastModifiedBy>GOMIT SHAH</cp:lastModifiedBy>
  <cp:revision>9</cp:revision>
  <dcterms:created xsi:type="dcterms:W3CDTF">2006-08-16T00:00:00Z</dcterms:created>
  <dcterms:modified xsi:type="dcterms:W3CDTF">2025-07-12T05:53:05Z</dcterms:modified>
  <dc:identifier>DAGscno6zKA</dc:identifier>
</cp:coreProperties>
</file>

<file path=docProps/thumbnail.jpeg>
</file>